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4"/>
  </p:sldMasterIdLst>
  <p:notesMasterIdLst>
    <p:notesMasterId r:id="rId25"/>
  </p:notesMasterIdLst>
  <p:sldIdLst>
    <p:sldId id="261" r:id="rId5"/>
    <p:sldId id="262" r:id="rId6"/>
    <p:sldId id="258" r:id="rId7"/>
    <p:sldId id="276" r:id="rId8"/>
    <p:sldId id="263" r:id="rId9"/>
    <p:sldId id="265" r:id="rId10"/>
    <p:sldId id="266" r:id="rId11"/>
    <p:sldId id="277" r:id="rId12"/>
    <p:sldId id="278" r:id="rId13"/>
    <p:sldId id="267" r:id="rId14"/>
    <p:sldId id="268" r:id="rId15"/>
    <p:sldId id="269" r:id="rId16"/>
    <p:sldId id="270" r:id="rId17"/>
    <p:sldId id="271" r:id="rId18"/>
    <p:sldId id="274" r:id="rId19"/>
    <p:sldId id="272" r:id="rId20"/>
    <p:sldId id="275" r:id="rId21"/>
    <p:sldId id="273" r:id="rId22"/>
    <p:sldId id="279" r:id="rId23"/>
    <p:sldId id="256" r:id="rId2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67C"/>
    <a:srgbClr val="E5D7F3"/>
    <a:srgbClr val="E1E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C7E985-1D85-40FC-8397-DC185855A88B}" v="872" dt="2025-08-08T13:42:52.2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08"/>
  </p:normalViewPr>
  <p:slideViewPr>
    <p:cSldViewPr snapToGrid="0">
      <p:cViewPr varScale="1">
        <p:scale>
          <a:sx n="59" d="100"/>
          <a:sy n="59" d="100"/>
        </p:scale>
        <p:origin x="888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043DDD26-36B9-4318-9A46-0EB186D54E51}" type="datetimeFigureOut">
              <a:rPr lang="de-DE" smtClean="0"/>
              <a:pPr/>
              <a:t>16.04.2026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B14CCF14-A293-41C4-9890-0878F928621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208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State MOU, </a:t>
            </a:r>
            <a:r>
              <a:rPr lang="en-US" sz="1200" dirty="0" err="1"/>
              <a:t>ToT</a:t>
            </a:r>
            <a:r>
              <a:rPr lang="en-US" sz="1200" dirty="0"/>
              <a:t> design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CCF14-A293-41C4-9890-0878F9286212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1686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13.sv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sv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.sv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 (still image)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Logo" descr="GIZ logo with g i z in small red letters against a white background">
            <a:extLst>
              <a:ext uri="{FF2B5EF4-FFF2-40B4-BE49-F238E27FC236}">
                <a16:creationId xmlns:a16="http://schemas.microsoft.com/office/drawing/2014/main" id="{202FBBDA-8F08-D26A-AE16-8E2CACCEC0A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70564" y="5298252"/>
            <a:ext cx="3334438" cy="1165072"/>
          </a:xfrm>
          <a:prstGeom prst="rect">
            <a:avLst/>
          </a:prstGeom>
        </p:spPr>
      </p:pic>
      <p:sp>
        <p:nvSpPr>
          <p:cNvPr id="13" name="Logo Balken">
            <a:extLst>
              <a:ext uri="{FF2B5EF4-FFF2-40B4-BE49-F238E27FC236}">
                <a16:creationId xmlns:a16="http://schemas.microsoft.com/office/drawing/2014/main" id="{92BED4C9-A11C-99DE-A562-0563206A3380}"/>
              </a:ext>
            </a:extLst>
          </p:cNvPr>
          <p:cNvSpPr>
            <a:spLocks/>
          </p:cNvSpPr>
          <p:nvPr/>
        </p:nvSpPr>
        <p:spPr>
          <a:xfrm>
            <a:off x="7906439" y="6618684"/>
            <a:ext cx="4285561" cy="239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61FE4E10-77D7-3148-9033-AC6658A93A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584199"/>
            <a:ext cx="10728325" cy="2349213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/>
            </a:lvl1pPr>
          </a:lstStyle>
          <a:p>
            <a:r>
              <a:rPr lang="en-GB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Title slide 1 (still image)</a:t>
            </a:r>
            <a:endParaRPr lang="de-DE"/>
          </a:p>
        </p:txBody>
      </p:sp>
      <p:sp>
        <p:nvSpPr>
          <p:cNvPr id="8" name="Untertitel">
            <a:extLst>
              <a:ext uri="{FF2B5EF4-FFF2-40B4-BE49-F238E27FC236}">
                <a16:creationId xmlns:a16="http://schemas.microsoft.com/office/drawing/2014/main" id="{1A55E8ED-F7EE-957C-7EE0-A59BF1EE894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8" y="2946292"/>
            <a:ext cx="10728324" cy="978298"/>
          </a:xfrm>
          <a:prstGeom prst="rect">
            <a:avLst/>
          </a:prstGeom>
        </p:spPr>
        <p:txBody>
          <a:bodyPr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This is the sub-line</a:t>
            </a:r>
          </a:p>
        </p:txBody>
      </p:sp>
      <p:sp>
        <p:nvSpPr>
          <p:cNvPr id="11" name="Datum">
            <a:extLst>
              <a:ext uri="{FF2B5EF4-FFF2-40B4-BE49-F238E27FC236}">
                <a16:creationId xmlns:a16="http://schemas.microsoft.com/office/drawing/2014/main" id="{A0EBB459-135A-DDC4-2518-34CF09A85FC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1836" y="3931029"/>
            <a:ext cx="10728325" cy="328438"/>
          </a:xfrm>
        </p:spPr>
        <p:txBody>
          <a:bodyPr/>
          <a:lstStyle>
            <a:lvl1pPr>
              <a:lnSpc>
                <a:spcPct val="100000"/>
              </a:lnSpc>
              <a:defRPr sz="2400" b="0"/>
            </a:lvl1pPr>
          </a:lstStyle>
          <a:p>
            <a:pPr lvl="0"/>
            <a:r>
              <a:rPr lang="de-DE"/>
              <a:t>Date</a:t>
            </a:r>
          </a:p>
        </p:txBody>
      </p:sp>
      <p:sp>
        <p:nvSpPr>
          <p:cNvPr id="9" name="Textplatzhalter">
            <a:extLst>
              <a:ext uri="{FF2B5EF4-FFF2-40B4-BE49-F238E27FC236}">
                <a16:creationId xmlns:a16="http://schemas.microsoft.com/office/drawing/2014/main" id="{12F62699-C899-325A-F623-D359BAD506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1838" y="4504359"/>
            <a:ext cx="10728325" cy="328438"/>
          </a:xfrm>
        </p:spPr>
        <p:txBody>
          <a:bodyPr/>
          <a:lstStyle>
            <a:lvl1pPr>
              <a:defRPr b="0"/>
            </a:lvl1pPr>
          </a:lstStyle>
          <a:p>
            <a:pPr lvl="0"/>
            <a:r>
              <a:rPr lang="de-DE"/>
              <a:t>CONFIDENTIALITY</a:t>
            </a:r>
          </a:p>
        </p:txBody>
      </p:sp>
    </p:spTree>
    <p:extLst>
      <p:ext uri="{BB962C8B-B14F-4D97-AF65-F5344CB8AC3E}">
        <p14:creationId xmlns:p14="http://schemas.microsoft.com/office/powerpoint/2010/main" val="1180700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">
            <a:extLst>
              <a:ext uri="{FF2B5EF4-FFF2-40B4-BE49-F238E27FC236}">
                <a16:creationId xmlns:a16="http://schemas.microsoft.com/office/drawing/2014/main" id="{D2A0EB87-3AEC-3A1A-975D-495A30B3F9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Fußzeilenplatzhalter">
            <a:extLst>
              <a:ext uri="{FF2B5EF4-FFF2-40B4-BE49-F238E27FC236}">
                <a16:creationId xmlns:a16="http://schemas.microsoft.com/office/drawing/2014/main" id="{98A7B7FF-87B5-B752-CCCA-D1F1D30EFB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BEBBD07D-6023-1D56-E427-FEDDC396D7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6" y="728663"/>
            <a:ext cx="8460000" cy="828673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Text slide 1</a:t>
            </a:r>
          </a:p>
        </p:txBody>
      </p:sp>
      <p:sp>
        <p:nvSpPr>
          <p:cNvPr id="8" name="Inhaltsplatzhalter">
            <a:extLst>
              <a:ext uri="{FF2B5EF4-FFF2-40B4-BE49-F238E27FC236}">
                <a16:creationId xmlns:a16="http://schemas.microsoft.com/office/drawing/2014/main" id="{0445CD4C-0823-8B11-1038-10FCCFC8F3E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31837" y="1952625"/>
            <a:ext cx="8459999" cy="3924299"/>
          </a:xfrm>
        </p:spPr>
        <p:txBody>
          <a:bodyPr/>
          <a:lstStyle/>
          <a:p>
            <a:pPr lvl="0"/>
            <a:r>
              <a:rPr lang="de-DE"/>
              <a:t>Edit master text format</a:t>
            </a:r>
          </a:p>
          <a:p>
            <a:pPr lvl="1"/>
            <a:r>
              <a:rPr lang="de-DE"/>
              <a:t>Second Level</a:t>
            </a:r>
          </a:p>
          <a:p>
            <a:pPr lvl="2"/>
            <a:r>
              <a:rPr lang="de-DE"/>
              <a:t>Third Level</a:t>
            </a:r>
          </a:p>
          <a:p>
            <a:pPr lvl="3"/>
            <a:r>
              <a:rPr lang="de-DE"/>
              <a:t>Fourth Level</a:t>
            </a:r>
          </a:p>
          <a:p>
            <a:pPr lvl="4"/>
            <a:r>
              <a:rPr lang="de-DE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8423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">
            <a:extLst>
              <a:ext uri="{FF2B5EF4-FFF2-40B4-BE49-F238E27FC236}">
                <a16:creationId xmlns:a16="http://schemas.microsoft.com/office/drawing/2014/main" id="{D2A0EB87-3AEC-3A1A-975D-495A30B3F9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Fußzeilenplatzhalter">
            <a:extLst>
              <a:ext uri="{FF2B5EF4-FFF2-40B4-BE49-F238E27FC236}">
                <a16:creationId xmlns:a16="http://schemas.microsoft.com/office/drawing/2014/main" id="{98A7B7FF-87B5-B752-CCCA-D1F1D30EFB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BEBBD07D-6023-1D56-E427-FEDDC396D7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728663"/>
            <a:ext cx="8460000" cy="828673"/>
          </a:xfrm>
        </p:spPr>
        <p:txBody>
          <a:bodyPr/>
          <a:lstStyle>
            <a:lvl1pPr>
              <a:defRPr/>
            </a:lvl1pPr>
          </a:lstStyle>
          <a:p>
            <a:r>
              <a:rPr kumimoji="0" lang="en-GB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Text slide 2</a:t>
            </a:r>
            <a:endParaRPr lang="de-DE"/>
          </a:p>
        </p:txBody>
      </p:sp>
      <p:sp>
        <p:nvSpPr>
          <p:cNvPr id="6" name="Inhaltsplatzhalter">
            <a:extLst>
              <a:ext uri="{FF2B5EF4-FFF2-40B4-BE49-F238E27FC236}">
                <a16:creationId xmlns:a16="http://schemas.microsoft.com/office/drawing/2014/main" id="{4BB707CF-A41B-DB71-B761-64AD49B41A2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31837" y="1952625"/>
            <a:ext cx="8459999" cy="3924299"/>
          </a:xfrm>
        </p:spPr>
        <p:txBody>
          <a:bodyPr/>
          <a:lstStyle/>
          <a:p>
            <a:pPr lvl="0"/>
            <a:r>
              <a:rPr lang="de-DE"/>
              <a:t>Edit master text format</a:t>
            </a:r>
          </a:p>
          <a:p>
            <a:pPr lvl="1"/>
            <a:r>
              <a:rPr lang="de-DE"/>
              <a:t>Second Level</a:t>
            </a:r>
          </a:p>
          <a:p>
            <a:pPr lvl="2"/>
            <a:r>
              <a:rPr lang="de-DE"/>
              <a:t>Third Level</a:t>
            </a:r>
          </a:p>
          <a:p>
            <a:pPr lvl="3"/>
            <a:r>
              <a:rPr lang="de-DE"/>
              <a:t>Fourth Level</a:t>
            </a:r>
          </a:p>
          <a:p>
            <a:pPr lvl="4"/>
            <a:r>
              <a:rPr lang="de-DE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97136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">
            <a:extLst>
              <a:ext uri="{FF2B5EF4-FFF2-40B4-BE49-F238E27FC236}">
                <a16:creationId xmlns:a16="http://schemas.microsoft.com/office/drawing/2014/main" id="{D2A0EB87-3AEC-3A1A-975D-495A30B3F9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Fußzeilenplatzhalter">
            <a:extLst>
              <a:ext uri="{FF2B5EF4-FFF2-40B4-BE49-F238E27FC236}">
                <a16:creationId xmlns:a16="http://schemas.microsoft.com/office/drawing/2014/main" id="{98A7B7FF-87B5-B752-CCCA-D1F1D30EFB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BEBBD07D-6023-1D56-E427-FEDDC396D7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0" lang="en-GB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Text slide with photo</a:t>
            </a:r>
            <a:br>
              <a:rPr kumimoji="0" lang="de-DE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de-DE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Dissi beari cus sunda</a:t>
            </a:r>
            <a:endParaRPr lang="de-DE"/>
          </a:p>
        </p:txBody>
      </p:sp>
      <p:sp>
        <p:nvSpPr>
          <p:cNvPr id="5" name="Inhaltsplatzhalter">
            <a:extLst>
              <a:ext uri="{FF2B5EF4-FFF2-40B4-BE49-F238E27FC236}">
                <a16:creationId xmlns:a16="http://schemas.microsoft.com/office/drawing/2014/main" id="{28E8533F-FF22-47BD-8DF2-605BBF060C2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31837" y="1952625"/>
            <a:ext cx="5679123" cy="3924299"/>
          </a:xfrm>
        </p:spPr>
        <p:txBody>
          <a:bodyPr/>
          <a:lstStyle/>
          <a:p>
            <a:pPr lvl="0"/>
            <a:r>
              <a:rPr lang="de-DE"/>
              <a:t>Edit master text format</a:t>
            </a:r>
          </a:p>
          <a:p>
            <a:pPr lvl="1"/>
            <a:r>
              <a:rPr lang="de-DE"/>
              <a:t>Second Level</a:t>
            </a:r>
          </a:p>
          <a:p>
            <a:pPr lvl="2"/>
            <a:r>
              <a:rPr lang="de-DE"/>
              <a:t>Third Level</a:t>
            </a:r>
          </a:p>
          <a:p>
            <a:pPr lvl="3"/>
            <a:r>
              <a:rPr lang="de-DE"/>
              <a:t>Fourth Level</a:t>
            </a:r>
          </a:p>
          <a:p>
            <a:pPr lvl="4"/>
            <a:r>
              <a:rPr lang="de-DE"/>
              <a:t>Fifth Level</a:t>
            </a:r>
          </a:p>
        </p:txBody>
      </p:sp>
      <p:sp>
        <p:nvSpPr>
          <p:cNvPr id="10" name="Bildplatzhalter" descr="Placeholder area for inserting an image by clicking on the image icon">
            <a:extLst>
              <a:ext uri="{FF2B5EF4-FFF2-40B4-BE49-F238E27FC236}">
                <a16:creationId xmlns:a16="http://schemas.microsoft.com/office/drawing/2014/main" id="{7EEDA0D0-04DD-7A45-D415-BD2FF7D70C1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47998" y="728662"/>
            <a:ext cx="4712166" cy="5148263"/>
          </a:xfrm>
          <a:solidFill>
            <a:schemeClr val="bg2"/>
          </a:solidFill>
        </p:spPr>
        <p:txBody>
          <a:bodyPr tIns="360000" rIns="576000"/>
          <a:lstStyle>
            <a:lvl1pPr algn="r">
              <a:defRPr sz="1200" b="1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>
                <a:effectLst/>
                <a:latin typeface="Arial" panose="020B0604020202020204" pitchFamily="34" charset="0"/>
              </a:rPr>
              <a:t>Please insert an image here</a:t>
            </a:r>
          </a:p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199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4248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">
            <a:extLst>
              <a:ext uri="{FF2B5EF4-FFF2-40B4-BE49-F238E27FC236}">
                <a16:creationId xmlns:a16="http://schemas.microsoft.com/office/drawing/2014/main" id="{D2A0EB87-3AEC-3A1A-975D-495A30B3F9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Fußzeilenplatzhalter">
            <a:extLst>
              <a:ext uri="{FF2B5EF4-FFF2-40B4-BE49-F238E27FC236}">
                <a16:creationId xmlns:a16="http://schemas.microsoft.com/office/drawing/2014/main" id="{98A7B7FF-87B5-B752-CCCA-D1F1D30EFB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BEBBD07D-6023-1D56-E427-FEDDC396D7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728663"/>
            <a:ext cx="7295632" cy="690063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Project description</a:t>
            </a:r>
          </a:p>
        </p:txBody>
      </p:sp>
      <p:sp>
        <p:nvSpPr>
          <p:cNvPr id="7" name="Bildplatzhalter 1" descr="Placeholder area for inserting an image by clicking on the image icon">
            <a:extLst>
              <a:ext uri="{FF2B5EF4-FFF2-40B4-BE49-F238E27FC236}">
                <a16:creationId xmlns:a16="http://schemas.microsoft.com/office/drawing/2014/main" id="{4F854DB0-2F94-4878-993C-A64F2138C1E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31838" y="1752733"/>
            <a:ext cx="2903728" cy="1959952"/>
          </a:xfrm>
          <a:solidFill>
            <a:schemeClr val="bg2"/>
          </a:solidFill>
        </p:spPr>
        <p:txBody>
          <a:bodyPr lIns="180000" tIns="180000" rIns="0"/>
          <a:lstStyle>
            <a:lvl1pPr>
              <a:lnSpc>
                <a:spcPct val="100000"/>
              </a:lnSpc>
              <a:defRPr sz="1200" b="1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GB">
                <a:effectLst/>
                <a:latin typeface="Arial" panose="020B0604020202020204" pitchFamily="34" charset="0"/>
              </a:rPr>
              <a:t>Please insert an image here</a:t>
            </a:r>
          </a:p>
        </p:txBody>
      </p:sp>
      <p:sp>
        <p:nvSpPr>
          <p:cNvPr id="11" name="Bildplatzhalter 2" descr="Placeholder area for inserting an image by clicking on the image icon">
            <a:extLst>
              <a:ext uri="{FF2B5EF4-FFF2-40B4-BE49-F238E27FC236}">
                <a16:creationId xmlns:a16="http://schemas.microsoft.com/office/drawing/2014/main" id="{771DADB1-5E02-A865-A2A9-8DEDA3D2A00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1838" y="3890005"/>
            <a:ext cx="2903728" cy="1959952"/>
          </a:xfrm>
          <a:solidFill>
            <a:schemeClr val="bg2"/>
          </a:solidFill>
        </p:spPr>
        <p:txBody>
          <a:bodyPr lIns="180000" tIns="180000" rIns="0"/>
          <a:lstStyle>
            <a:lvl1pPr>
              <a:lnSpc>
                <a:spcPct val="100000"/>
              </a:lnSpc>
              <a:defRPr sz="1200" b="1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GB">
                <a:effectLst/>
                <a:latin typeface="Arial" panose="020B0604020202020204" pitchFamily="34" charset="0"/>
              </a:rPr>
              <a:t>Please insert an image here</a:t>
            </a:r>
          </a:p>
        </p:txBody>
      </p:sp>
      <p:sp>
        <p:nvSpPr>
          <p:cNvPr id="5" name="Inhaltsplatzhalter">
            <a:extLst>
              <a:ext uri="{FF2B5EF4-FFF2-40B4-BE49-F238E27FC236}">
                <a16:creationId xmlns:a16="http://schemas.microsoft.com/office/drawing/2014/main" id="{071DED8E-3695-415B-9777-0D33EB3355F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891281" y="1752733"/>
            <a:ext cx="7568556" cy="4124191"/>
          </a:xfrm>
        </p:spPr>
        <p:txBody>
          <a:bodyPr numCol="2" spcCol="216000"/>
          <a:lstStyle/>
          <a:p>
            <a:pPr lvl="0"/>
            <a:r>
              <a:rPr lang="de-DE"/>
              <a:t>Edit master text format</a:t>
            </a:r>
          </a:p>
          <a:p>
            <a:pPr lvl="1"/>
            <a:r>
              <a:rPr lang="de-DE"/>
              <a:t>Second Level</a:t>
            </a:r>
          </a:p>
          <a:p>
            <a:pPr lvl="2"/>
            <a:r>
              <a:rPr lang="de-DE"/>
              <a:t>Third Level</a:t>
            </a:r>
          </a:p>
          <a:p>
            <a:pPr lvl="3"/>
            <a:r>
              <a:rPr lang="de-DE"/>
              <a:t>Fourth Level</a:t>
            </a:r>
          </a:p>
          <a:p>
            <a:pPr lvl="4"/>
            <a:r>
              <a:rPr lang="de-DE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1130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4248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">
            <a:extLst>
              <a:ext uri="{FF2B5EF4-FFF2-40B4-BE49-F238E27FC236}">
                <a16:creationId xmlns:a16="http://schemas.microsoft.com/office/drawing/2014/main" id="{D2A0EB87-3AEC-3A1A-975D-495A30B3F9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Fußzeilenplatzhalter">
            <a:extLst>
              <a:ext uri="{FF2B5EF4-FFF2-40B4-BE49-F238E27FC236}">
                <a16:creationId xmlns:a16="http://schemas.microsoft.com/office/drawing/2014/main" id="{98A7B7FF-87B5-B752-CCCA-D1F1D30EFB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2" name="Titel" hidden="1">
            <a:extLst>
              <a:ext uri="{FF2B5EF4-FFF2-40B4-BE49-F238E27FC236}">
                <a16:creationId xmlns:a16="http://schemas.microsoft.com/office/drawing/2014/main" id="{A8D286C5-0E0E-3A86-576B-42D0F9B9C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7" y="-1071261"/>
            <a:ext cx="10728325" cy="82867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10" name="Bildplatzhalter" descr="Placeholder area for inserting an image by clicking on the image icon">
            <a:extLst>
              <a:ext uri="{FF2B5EF4-FFF2-40B4-BE49-F238E27FC236}">
                <a16:creationId xmlns:a16="http://schemas.microsoft.com/office/drawing/2014/main" id="{7EEDA0D0-04DD-7A45-D415-BD2FF7D70C1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728662"/>
            <a:ext cx="10728326" cy="5148263"/>
          </a:xfrm>
          <a:solidFill>
            <a:schemeClr val="bg2"/>
          </a:solidFill>
        </p:spPr>
        <p:txBody>
          <a:bodyPr tIns="360000" rIns="576000"/>
          <a:lstStyle>
            <a:lvl1pPr algn="r">
              <a:defRPr sz="1200" b="1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GB">
                <a:effectLst/>
                <a:latin typeface="Arial" panose="020B0604020202020204" pitchFamily="34" charset="0"/>
              </a:rPr>
              <a:t>Please insert an image here</a:t>
            </a:r>
          </a:p>
        </p:txBody>
      </p:sp>
    </p:spTree>
    <p:extLst>
      <p:ext uri="{BB962C8B-B14F-4D97-AF65-F5344CB8AC3E}">
        <p14:creationId xmlns:p14="http://schemas.microsoft.com/office/powerpoint/2010/main" val="29487366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">
            <a:extLst>
              <a:ext uri="{FF2B5EF4-FFF2-40B4-BE49-F238E27FC236}">
                <a16:creationId xmlns:a16="http://schemas.microsoft.com/office/drawing/2014/main" id="{D2A0EB87-3AEC-3A1A-975D-495A30B3F9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Fußzeilenplatzhalter">
            <a:extLst>
              <a:ext uri="{FF2B5EF4-FFF2-40B4-BE49-F238E27FC236}">
                <a16:creationId xmlns:a16="http://schemas.microsoft.com/office/drawing/2014/main" id="{98A7B7FF-87B5-B752-CCCA-D1F1D30EFB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2" name="Titel" hidden="1">
            <a:extLst>
              <a:ext uri="{FF2B5EF4-FFF2-40B4-BE49-F238E27FC236}">
                <a16:creationId xmlns:a16="http://schemas.microsoft.com/office/drawing/2014/main" id="{AED85DCA-D7DD-5FF4-3125-92B0CE344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7" y="-1217515"/>
            <a:ext cx="10728325" cy="82867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10" name="Bildplatzhalter 1" descr="Placeholder area for inserting an image by clicking on the image icon">
            <a:extLst>
              <a:ext uri="{FF2B5EF4-FFF2-40B4-BE49-F238E27FC236}">
                <a16:creationId xmlns:a16="http://schemas.microsoft.com/office/drawing/2014/main" id="{7EEDA0D0-04DD-7A45-D415-BD2FF7D70C1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6" y="728662"/>
            <a:ext cx="4616114" cy="2583355"/>
          </a:xfrm>
          <a:solidFill>
            <a:schemeClr val="bg2"/>
          </a:solidFill>
        </p:spPr>
        <p:txBody>
          <a:bodyPr lIns="576000" tIns="360000" rIns="576000"/>
          <a:lstStyle>
            <a:lvl1pPr algn="l">
              <a:defRPr sz="1200" b="1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GB">
                <a:effectLst/>
                <a:latin typeface="Arial" panose="020B0604020202020204" pitchFamily="34" charset="0"/>
              </a:rPr>
              <a:t>Please insert an image here</a:t>
            </a:r>
          </a:p>
        </p:txBody>
      </p:sp>
      <p:sp>
        <p:nvSpPr>
          <p:cNvPr id="6" name="Bildplatzhalter 2" descr="Placeholder area for inserting an image by clicking on the image icon">
            <a:extLst>
              <a:ext uri="{FF2B5EF4-FFF2-40B4-BE49-F238E27FC236}">
                <a16:creationId xmlns:a16="http://schemas.microsoft.com/office/drawing/2014/main" id="{0BC0E718-EB27-C336-6E9C-CA82E217B64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488437" y="728663"/>
            <a:ext cx="4616114" cy="2583355"/>
          </a:xfrm>
          <a:solidFill>
            <a:schemeClr val="bg2"/>
          </a:solidFill>
        </p:spPr>
        <p:txBody>
          <a:bodyPr lIns="576000" tIns="360000" rIns="0"/>
          <a:lstStyle>
            <a:lvl1pPr algn="l">
              <a:defRPr sz="1200" b="1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GB">
                <a:effectLst/>
                <a:latin typeface="Arial" panose="020B0604020202020204" pitchFamily="34" charset="0"/>
              </a:rPr>
              <a:t>Please insert an image here</a:t>
            </a:r>
          </a:p>
        </p:txBody>
      </p:sp>
      <p:sp>
        <p:nvSpPr>
          <p:cNvPr id="7" name="Bildplatzhalter 3" descr="Placeholder area for inserting an image by clicking on the image icon">
            <a:extLst>
              <a:ext uri="{FF2B5EF4-FFF2-40B4-BE49-F238E27FC236}">
                <a16:creationId xmlns:a16="http://schemas.microsoft.com/office/drawing/2014/main" id="{A855E4CA-050F-DE8C-8311-663BC826E39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1838" y="3492257"/>
            <a:ext cx="4616114" cy="2583355"/>
          </a:xfrm>
          <a:solidFill>
            <a:schemeClr val="bg2"/>
          </a:solidFill>
        </p:spPr>
        <p:txBody>
          <a:bodyPr lIns="576000" tIns="360000" rIns="576000"/>
          <a:lstStyle>
            <a:lvl1pPr algn="l">
              <a:defRPr sz="1200" b="1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GB">
                <a:effectLst/>
                <a:latin typeface="Arial" panose="020B0604020202020204" pitchFamily="34" charset="0"/>
              </a:rPr>
              <a:t>Please insert an image here</a:t>
            </a:r>
          </a:p>
        </p:txBody>
      </p:sp>
      <p:sp>
        <p:nvSpPr>
          <p:cNvPr id="8" name="Bildplatzhalter 4" descr="Placeholder area for inserting an image by clicking on the image icon">
            <a:extLst>
              <a:ext uri="{FF2B5EF4-FFF2-40B4-BE49-F238E27FC236}">
                <a16:creationId xmlns:a16="http://schemas.microsoft.com/office/drawing/2014/main" id="{8BE5FB43-0580-83AE-1654-4BADCE56144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488437" y="3492258"/>
            <a:ext cx="4616114" cy="2583355"/>
          </a:xfrm>
          <a:solidFill>
            <a:schemeClr val="bg2"/>
          </a:solidFill>
        </p:spPr>
        <p:txBody>
          <a:bodyPr lIns="576000" tIns="360000" rIns="720000"/>
          <a:lstStyle>
            <a:lvl1pPr algn="l">
              <a:defRPr sz="1200" b="1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GB">
                <a:effectLst/>
                <a:latin typeface="Arial" panose="020B0604020202020204" pitchFamily="34" charset="0"/>
              </a:rPr>
              <a:t>Please insert an image here</a:t>
            </a:r>
          </a:p>
        </p:txBody>
      </p:sp>
    </p:spTree>
    <p:extLst>
      <p:ext uri="{BB962C8B-B14F-4D97-AF65-F5344CB8AC3E}">
        <p14:creationId xmlns:p14="http://schemas.microsoft.com/office/powerpoint/2010/main" val="6227723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">
            <a:extLst>
              <a:ext uri="{FF2B5EF4-FFF2-40B4-BE49-F238E27FC236}">
                <a16:creationId xmlns:a16="http://schemas.microsoft.com/office/drawing/2014/main" id="{4E9EEE8A-8927-0C3B-B45C-FD60391A46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77659" y="6408484"/>
            <a:ext cx="554177" cy="174857"/>
          </a:xfrm>
        </p:spPr>
        <p:txBody>
          <a:bodyPr/>
          <a:lstStyle/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4" name="Fußzeilenplatzhalter">
            <a:extLst>
              <a:ext uri="{FF2B5EF4-FFF2-40B4-BE49-F238E27FC236}">
                <a16:creationId xmlns:a16="http://schemas.microsoft.com/office/drawing/2014/main" id="{5C941AB0-6598-AD0D-F8F5-2967E1736F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31838" y="6408484"/>
            <a:ext cx="9958440" cy="174857"/>
          </a:xfrm>
        </p:spPr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61FE4E10-77D7-3148-9033-AC6658A93A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1048871"/>
            <a:ext cx="10728325" cy="4828054"/>
          </a:xfrm>
        </p:spPr>
        <p:txBody>
          <a:bodyPr anchor="ctr" anchorCtr="0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/>
            </a:lvl1pPr>
          </a:lstStyle>
          <a:p>
            <a:r>
              <a:rPr lang="de-DE"/>
              <a:t>Transition slide 1</a:t>
            </a:r>
          </a:p>
        </p:txBody>
      </p:sp>
    </p:spTree>
    <p:extLst>
      <p:ext uri="{BB962C8B-B14F-4D97-AF65-F5344CB8AC3E}">
        <p14:creationId xmlns:p14="http://schemas.microsoft.com/office/powerpoint/2010/main" val="6627182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">
            <a:extLst>
              <a:ext uri="{FF2B5EF4-FFF2-40B4-BE49-F238E27FC236}">
                <a16:creationId xmlns:a16="http://schemas.microsoft.com/office/drawing/2014/main" id="{4E9EEE8A-8927-0C3B-B45C-FD60391A46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77659" y="6408484"/>
            <a:ext cx="554177" cy="174857"/>
          </a:xfrm>
        </p:spPr>
        <p:txBody>
          <a:bodyPr/>
          <a:lstStyle/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4" name="Fußzeilenplatzhalter">
            <a:extLst>
              <a:ext uri="{FF2B5EF4-FFF2-40B4-BE49-F238E27FC236}">
                <a16:creationId xmlns:a16="http://schemas.microsoft.com/office/drawing/2014/main" id="{5C941AB0-6598-AD0D-F8F5-2967E1736F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31838" y="6408484"/>
            <a:ext cx="9958440" cy="174857"/>
          </a:xfrm>
        </p:spPr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61FE4E10-77D7-3148-9033-AC6658A93A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1048871"/>
            <a:ext cx="10728325" cy="4828054"/>
          </a:xfrm>
        </p:spPr>
        <p:txBody>
          <a:bodyPr anchor="ctr" anchorCtr="0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/>
            </a:lvl1pPr>
          </a:lstStyle>
          <a:p>
            <a:r>
              <a:rPr lang="de-DE"/>
              <a:t>Transition slide 2</a:t>
            </a:r>
          </a:p>
        </p:txBody>
      </p:sp>
    </p:spTree>
    <p:extLst>
      <p:ext uri="{BB962C8B-B14F-4D97-AF65-F5344CB8AC3E}">
        <p14:creationId xmlns:p14="http://schemas.microsoft.com/office/powerpoint/2010/main" val="31664765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">
            <a:extLst>
              <a:ext uri="{FF2B5EF4-FFF2-40B4-BE49-F238E27FC236}">
                <a16:creationId xmlns:a16="http://schemas.microsoft.com/office/drawing/2014/main" id="{4E9EEE8A-8927-0C3B-B45C-FD60391A46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77659" y="6408484"/>
            <a:ext cx="554177" cy="174857"/>
          </a:xfrm>
        </p:spPr>
        <p:txBody>
          <a:bodyPr/>
          <a:lstStyle/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4" name="Fußzeilenplatzhalter">
            <a:extLst>
              <a:ext uri="{FF2B5EF4-FFF2-40B4-BE49-F238E27FC236}">
                <a16:creationId xmlns:a16="http://schemas.microsoft.com/office/drawing/2014/main" id="{5C941AB0-6598-AD0D-F8F5-2967E1736F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31838" y="6408484"/>
            <a:ext cx="9958440" cy="174857"/>
          </a:xfrm>
        </p:spPr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61FE4E10-77D7-3148-9033-AC6658A93A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1048871"/>
            <a:ext cx="10728325" cy="4828054"/>
          </a:xfrm>
        </p:spPr>
        <p:txBody>
          <a:bodyPr anchor="ctr" anchorCtr="0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/>
            </a:lvl1pPr>
          </a:lstStyle>
          <a:p>
            <a:r>
              <a:rPr lang="de-DE"/>
              <a:t>Transition slide 3</a:t>
            </a:r>
          </a:p>
        </p:txBody>
      </p:sp>
    </p:spTree>
    <p:extLst>
      <p:ext uri="{BB962C8B-B14F-4D97-AF65-F5344CB8AC3E}">
        <p14:creationId xmlns:p14="http://schemas.microsoft.com/office/powerpoint/2010/main" val="887718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">
            <a:extLst>
              <a:ext uri="{FF2B5EF4-FFF2-40B4-BE49-F238E27FC236}">
                <a16:creationId xmlns:a16="http://schemas.microsoft.com/office/drawing/2014/main" id="{D2A0EB87-3AEC-3A1A-975D-495A30B3F9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Fußzeilenplatzhalter">
            <a:extLst>
              <a:ext uri="{FF2B5EF4-FFF2-40B4-BE49-F238E27FC236}">
                <a16:creationId xmlns:a16="http://schemas.microsoft.com/office/drawing/2014/main" id="{98A7B7FF-87B5-B752-CCCA-D1F1D30EFB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2" name="Titel" hidden="1">
            <a:extLst>
              <a:ext uri="{FF2B5EF4-FFF2-40B4-BE49-F238E27FC236}">
                <a16:creationId xmlns:a16="http://schemas.microsoft.com/office/drawing/2014/main" id="{60D05C7B-59F7-C4EC-7F1A-E3A23FD4A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7" y="-1211638"/>
            <a:ext cx="10728325" cy="82867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6" name="Bildplatzhalter" descr="Placeholder area for inserting an image by clicking on the image icon">
            <a:extLst>
              <a:ext uri="{FF2B5EF4-FFF2-40B4-BE49-F238E27FC236}">
                <a16:creationId xmlns:a16="http://schemas.microsoft.com/office/drawing/2014/main" id="{C864D4FA-56E5-8800-71B3-30D44A422696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731838" y="728663"/>
            <a:ext cx="5040312" cy="5148262"/>
          </a:xfrm>
          <a:solidFill>
            <a:schemeClr val="bg2"/>
          </a:solidFill>
        </p:spPr>
        <p:txBody>
          <a:bodyPr lIns="576000" tIns="360000"/>
          <a:lstStyle>
            <a:lvl1pPr>
              <a:defRPr sz="1200" b="1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GB">
                <a:effectLst/>
                <a:latin typeface="Arial" panose="020B0604020202020204" pitchFamily="34" charset="0"/>
              </a:rPr>
              <a:t>Please insert an image here</a:t>
            </a:r>
          </a:p>
        </p:txBody>
      </p:sp>
      <p:sp>
        <p:nvSpPr>
          <p:cNvPr id="5" name="Hintergrundfläche">
            <a:extLst>
              <a:ext uri="{FF2B5EF4-FFF2-40B4-BE49-F238E27FC236}">
                <a16:creationId xmlns:a16="http://schemas.microsoft.com/office/drawing/2014/main" id="{6A4144E0-9564-86D9-BAAE-DF0DF1E5FBAB}"/>
              </a:ext>
            </a:extLst>
          </p:cNvPr>
          <p:cNvSpPr/>
          <p:nvPr userDrawn="1"/>
        </p:nvSpPr>
        <p:spPr>
          <a:xfrm>
            <a:off x="5772150" y="728663"/>
            <a:ext cx="5649512" cy="5148000"/>
          </a:xfrm>
          <a:prstGeom prst="rect">
            <a:avLst/>
          </a:prstGeom>
          <a:gradFill>
            <a:gsLst>
              <a:gs pos="0">
                <a:srgbClr val="FFE67C"/>
              </a:gs>
              <a:gs pos="100000">
                <a:srgbClr val="E5D7F3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platzhalter 1">
            <a:extLst>
              <a:ext uri="{FF2B5EF4-FFF2-40B4-BE49-F238E27FC236}">
                <a16:creationId xmlns:a16="http://schemas.microsoft.com/office/drawing/2014/main" id="{E4900E41-7DE1-85E6-4445-BB731E9BDE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721372" y="1564342"/>
            <a:ext cx="3746319" cy="435007"/>
          </a:xfrm>
          <a:solidFill>
            <a:schemeClr val="bg1"/>
          </a:solidFill>
        </p:spPr>
        <p:txBody>
          <a:bodyPr wrap="none" lIns="108000" tIns="108000" rIns="108000" bIns="18000" anchor="ctr" anchorCtr="0">
            <a:spAutoFit/>
          </a:bodyPr>
          <a:lstStyle>
            <a:lvl1pPr algn="ctr">
              <a:defRPr sz="2600" b="0">
                <a:solidFill>
                  <a:schemeClr val="tx1"/>
                </a:solidFill>
              </a:defRPr>
            </a:lvl1pPr>
          </a:lstStyle>
          <a:p>
            <a:pPr lvl="0"/>
            <a:r>
              <a:rPr kumimoji="0" lang="en-GB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Here is a </a:t>
            </a:r>
            <a:r>
              <a:rPr kumimoji="0" lang="en-GB" sz="26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quote</a:t>
            </a:r>
            <a:r>
              <a:rPr kumimoji="0" lang="en-GB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in a text</a:t>
            </a:r>
            <a:endParaRPr lang="de-DE"/>
          </a:p>
        </p:txBody>
      </p:sp>
      <p:sp>
        <p:nvSpPr>
          <p:cNvPr id="26" name="Textplatzhalter 2">
            <a:extLst>
              <a:ext uri="{FF2B5EF4-FFF2-40B4-BE49-F238E27FC236}">
                <a16:creationId xmlns:a16="http://schemas.microsoft.com/office/drawing/2014/main" id="{FC509907-5CCF-7271-EAB9-DE1B20C7B794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460468" y="2069653"/>
            <a:ext cx="4268129" cy="435007"/>
          </a:xfrm>
          <a:solidFill>
            <a:schemeClr val="bg1"/>
          </a:solidFill>
        </p:spPr>
        <p:txBody>
          <a:bodyPr wrap="none" lIns="108000" tIns="108000" rIns="108000" bIns="18000" anchor="ctr" anchorCtr="0">
            <a:spAutoFit/>
          </a:bodyPr>
          <a:lstStyle>
            <a:lvl1pPr algn="ctr">
              <a:defRPr sz="2600" b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box. Any boxes that are not</a:t>
            </a:r>
          </a:p>
        </p:txBody>
      </p:sp>
      <p:sp>
        <p:nvSpPr>
          <p:cNvPr id="27" name="Textplatzhalter 3">
            <a:extLst>
              <a:ext uri="{FF2B5EF4-FFF2-40B4-BE49-F238E27FC236}">
                <a16:creationId xmlns:a16="http://schemas.microsoft.com/office/drawing/2014/main" id="{8E3EFDB0-A892-48B6-FED3-6FDCA00274A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730189" y="2574964"/>
            <a:ext cx="3728686" cy="435007"/>
          </a:xfrm>
          <a:solidFill>
            <a:schemeClr val="bg1"/>
          </a:solidFill>
        </p:spPr>
        <p:txBody>
          <a:bodyPr wrap="none" lIns="108000" tIns="108000" rIns="108000" bIns="18000" anchor="ctr" anchorCtr="0">
            <a:spAutoFit/>
          </a:bodyPr>
          <a:lstStyle>
            <a:lvl1pPr algn="ctr">
              <a:defRPr sz="2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/>
              <a:t>required can be deleted</a:t>
            </a:r>
          </a:p>
        </p:txBody>
      </p:sp>
      <p:sp>
        <p:nvSpPr>
          <p:cNvPr id="28" name="Textplatzhalter 4">
            <a:extLst>
              <a:ext uri="{FF2B5EF4-FFF2-40B4-BE49-F238E27FC236}">
                <a16:creationId xmlns:a16="http://schemas.microsoft.com/office/drawing/2014/main" id="{E56CE7D0-DF87-685E-5D3C-708249B8B07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22390" y="3080275"/>
            <a:ext cx="4744284" cy="435007"/>
          </a:xfrm>
          <a:solidFill>
            <a:schemeClr val="bg1"/>
          </a:solidFill>
        </p:spPr>
        <p:txBody>
          <a:bodyPr wrap="none" lIns="108000" tIns="108000" rIns="108000" bIns="18000" anchor="ctr" anchorCtr="0">
            <a:spAutoFit/>
          </a:bodyPr>
          <a:lstStyle>
            <a:lvl1pPr algn="ctr">
              <a:defRPr sz="2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if necessary, depending on the</a:t>
            </a:r>
          </a:p>
        </p:txBody>
      </p:sp>
      <p:sp>
        <p:nvSpPr>
          <p:cNvPr id="29" name="Textplatzhalter 5">
            <a:extLst>
              <a:ext uri="{FF2B5EF4-FFF2-40B4-BE49-F238E27FC236}">
                <a16:creationId xmlns:a16="http://schemas.microsoft.com/office/drawing/2014/main" id="{6C8B5480-CBA8-F627-8821-9C980AA0D75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175824" y="3585587"/>
            <a:ext cx="2837416" cy="435007"/>
          </a:xfrm>
          <a:solidFill>
            <a:schemeClr val="bg1"/>
          </a:solidFill>
        </p:spPr>
        <p:txBody>
          <a:bodyPr wrap="none" lIns="108000" tIns="108000" rIns="108000" bIns="18000" anchor="ctr" anchorCtr="0">
            <a:spAutoFit/>
          </a:bodyPr>
          <a:lstStyle>
            <a:lvl1pPr algn="ctr">
              <a:defRPr sz="2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/>
              <a:t>size of the quote’.</a:t>
            </a:r>
          </a:p>
        </p:txBody>
      </p:sp>
      <p:sp>
        <p:nvSpPr>
          <p:cNvPr id="11" name="Textplatzhalter 6">
            <a:extLst>
              <a:ext uri="{FF2B5EF4-FFF2-40B4-BE49-F238E27FC236}">
                <a16:creationId xmlns:a16="http://schemas.microsoft.com/office/drawing/2014/main" id="{198076B9-DA43-8685-6BC1-9306AE4A4726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5774275" y="4589545"/>
            <a:ext cx="3640521" cy="453183"/>
          </a:xfrm>
          <a:solidFill>
            <a:srgbClr val="FFE67C"/>
          </a:solidFill>
        </p:spPr>
        <p:txBody>
          <a:bodyPr wrap="none" lIns="108000" tIns="72000" rIns="108000" bIns="72000" anchor="ctr" anchorCtr="0">
            <a:spAutoFit/>
          </a:bodyPr>
          <a:lstStyle>
            <a:lvl1pPr algn="ctr"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de-DE"/>
              <a:t>Family name, given name</a:t>
            </a:r>
          </a:p>
        </p:txBody>
      </p:sp>
      <p:sp>
        <p:nvSpPr>
          <p:cNvPr id="12" name="Textplatzhalter 7">
            <a:extLst>
              <a:ext uri="{FF2B5EF4-FFF2-40B4-BE49-F238E27FC236}">
                <a16:creationId xmlns:a16="http://schemas.microsoft.com/office/drawing/2014/main" id="{392F9EF6-78AA-9826-CB6A-9854376AB28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7075109" y="5042728"/>
            <a:ext cx="1038847" cy="410578"/>
          </a:xfrm>
          <a:solidFill>
            <a:schemeClr val="accent1"/>
          </a:solidFill>
        </p:spPr>
        <p:txBody>
          <a:bodyPr wrap="none" lIns="108000" tIns="54000" rIns="108000" bIns="72000" anchor="ctr" anchorCtr="0">
            <a:spAutoFit/>
          </a:bodyPr>
          <a:lstStyle>
            <a:lvl1pPr algn="ctr"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Position</a:t>
            </a:r>
          </a:p>
        </p:txBody>
      </p:sp>
    </p:spTree>
    <p:extLst>
      <p:ext uri="{BB962C8B-B14F-4D97-AF65-F5344CB8AC3E}">
        <p14:creationId xmlns:p14="http://schemas.microsoft.com/office/powerpoint/2010/main" val="20517806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 (still image)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 descr="GIZ logo with g i z in small red letters against a white background">
            <a:extLst>
              <a:ext uri="{FF2B5EF4-FFF2-40B4-BE49-F238E27FC236}">
                <a16:creationId xmlns:a16="http://schemas.microsoft.com/office/drawing/2014/main" id="{E7ED9D91-8BD0-AD53-62ED-42167A84280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70564" y="5298252"/>
            <a:ext cx="3334438" cy="1165072"/>
          </a:xfrm>
          <a:prstGeom prst="rect">
            <a:avLst/>
          </a:prstGeom>
        </p:spPr>
      </p:pic>
      <p:sp>
        <p:nvSpPr>
          <p:cNvPr id="7" name="Logo Balken">
            <a:extLst>
              <a:ext uri="{FF2B5EF4-FFF2-40B4-BE49-F238E27FC236}">
                <a16:creationId xmlns:a16="http://schemas.microsoft.com/office/drawing/2014/main" id="{70BBDE31-54D3-B689-ED73-1D394A317A73}"/>
              </a:ext>
            </a:extLst>
          </p:cNvPr>
          <p:cNvSpPr/>
          <p:nvPr userDrawn="1"/>
        </p:nvSpPr>
        <p:spPr>
          <a:xfrm>
            <a:off x="7906439" y="6618684"/>
            <a:ext cx="4285561" cy="239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61FE4E10-77D7-3148-9033-AC6658A93A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584199"/>
            <a:ext cx="10728325" cy="2349213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/>
            </a:lvl1pPr>
          </a:lstStyle>
          <a:p>
            <a:r>
              <a:rPr lang="en-US" dirty="0"/>
              <a:t>Title slide 2 (still image)</a:t>
            </a:r>
            <a:endParaRPr lang="de-DE" dirty="0"/>
          </a:p>
        </p:txBody>
      </p:sp>
      <p:sp>
        <p:nvSpPr>
          <p:cNvPr id="16" name="Untertitel">
            <a:extLst>
              <a:ext uri="{FF2B5EF4-FFF2-40B4-BE49-F238E27FC236}">
                <a16:creationId xmlns:a16="http://schemas.microsoft.com/office/drawing/2014/main" id="{610DB3A2-3EC5-3B05-E2BB-8BF7CB059AB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8" y="2946292"/>
            <a:ext cx="10728324" cy="978298"/>
          </a:xfrm>
          <a:prstGeom prst="rect">
            <a:avLst/>
          </a:prstGeom>
        </p:spPr>
        <p:txBody>
          <a:bodyPr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This is the sub-line</a:t>
            </a:r>
          </a:p>
        </p:txBody>
      </p:sp>
      <p:sp>
        <p:nvSpPr>
          <p:cNvPr id="18" name="Datum">
            <a:extLst>
              <a:ext uri="{FF2B5EF4-FFF2-40B4-BE49-F238E27FC236}">
                <a16:creationId xmlns:a16="http://schemas.microsoft.com/office/drawing/2014/main" id="{EE514134-13B9-70A0-651E-10BCBF5BE52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1836" y="3931029"/>
            <a:ext cx="10728325" cy="328438"/>
          </a:xfrm>
        </p:spPr>
        <p:txBody>
          <a:bodyPr/>
          <a:lstStyle>
            <a:lvl1pPr>
              <a:lnSpc>
                <a:spcPct val="100000"/>
              </a:lnSpc>
              <a:defRPr sz="2400" b="0"/>
            </a:lvl1pPr>
          </a:lstStyle>
          <a:p>
            <a:pPr lvl="0"/>
            <a:r>
              <a:rPr lang="de-DE" dirty="0"/>
              <a:t>Date</a:t>
            </a:r>
          </a:p>
        </p:txBody>
      </p:sp>
      <p:sp>
        <p:nvSpPr>
          <p:cNvPr id="17" name="Textplatzhalter">
            <a:extLst>
              <a:ext uri="{FF2B5EF4-FFF2-40B4-BE49-F238E27FC236}">
                <a16:creationId xmlns:a16="http://schemas.microsoft.com/office/drawing/2014/main" id="{C806B7F3-CB60-1FE7-E078-F4E7B353DA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1838" y="4504359"/>
            <a:ext cx="10728325" cy="328438"/>
          </a:xfrm>
        </p:spPr>
        <p:txBody>
          <a:bodyPr/>
          <a:lstStyle>
            <a:lvl1pPr>
              <a:defRPr b="0"/>
            </a:lvl1pPr>
          </a:lstStyle>
          <a:p>
            <a:pPr lvl="0"/>
            <a:r>
              <a:rPr lang="de-DE" dirty="0"/>
              <a:t>CONFIDENTIALITY</a:t>
            </a:r>
          </a:p>
        </p:txBody>
      </p:sp>
    </p:spTree>
    <p:extLst>
      <p:ext uri="{BB962C8B-B14F-4D97-AF65-F5344CB8AC3E}">
        <p14:creationId xmlns:p14="http://schemas.microsoft.com/office/powerpoint/2010/main" val="39690659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">
            <a:extLst>
              <a:ext uri="{FF2B5EF4-FFF2-40B4-BE49-F238E27FC236}">
                <a16:creationId xmlns:a16="http://schemas.microsoft.com/office/drawing/2014/main" id="{D2A0EB87-3AEC-3A1A-975D-495A30B3F9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Fußzeilenplatzhalter">
            <a:extLst>
              <a:ext uri="{FF2B5EF4-FFF2-40B4-BE49-F238E27FC236}">
                <a16:creationId xmlns:a16="http://schemas.microsoft.com/office/drawing/2014/main" id="{98A7B7FF-87B5-B752-CCCA-D1F1D30EFB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2" name="Titel" hidden="1">
            <a:extLst>
              <a:ext uri="{FF2B5EF4-FFF2-40B4-BE49-F238E27FC236}">
                <a16:creationId xmlns:a16="http://schemas.microsoft.com/office/drawing/2014/main" id="{5D463964-8CBE-6371-7C28-F1EE2A1E5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7" y="-1411478"/>
            <a:ext cx="10728325" cy="82867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10" name="Bildplatzhalter" descr="Placeholder area for inserting an image by clicking on the image icon">
            <a:extLst>
              <a:ext uri="{FF2B5EF4-FFF2-40B4-BE49-F238E27FC236}">
                <a16:creationId xmlns:a16="http://schemas.microsoft.com/office/drawing/2014/main" id="{74729C93-BCF7-AD56-9590-322E156D448B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731838" y="728663"/>
            <a:ext cx="5040312" cy="5148262"/>
          </a:xfrm>
          <a:solidFill>
            <a:schemeClr val="bg2"/>
          </a:solidFill>
        </p:spPr>
        <p:txBody>
          <a:bodyPr lIns="576000" tIns="360000"/>
          <a:lstStyle>
            <a:lvl1pPr>
              <a:defRPr sz="1200" b="1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GB">
                <a:effectLst/>
                <a:latin typeface="Arial" panose="020B0604020202020204" pitchFamily="34" charset="0"/>
              </a:rPr>
              <a:t>Please insert an image here</a:t>
            </a:r>
          </a:p>
        </p:txBody>
      </p:sp>
      <p:sp>
        <p:nvSpPr>
          <p:cNvPr id="5" name="Hintergrundfläche">
            <a:extLst>
              <a:ext uri="{FF2B5EF4-FFF2-40B4-BE49-F238E27FC236}">
                <a16:creationId xmlns:a16="http://schemas.microsoft.com/office/drawing/2014/main" id="{6A4144E0-9564-86D9-BAAE-DF0DF1E5FBAB}"/>
              </a:ext>
            </a:extLst>
          </p:cNvPr>
          <p:cNvSpPr>
            <a:spLocks/>
          </p:cNvSpPr>
          <p:nvPr userDrawn="1"/>
        </p:nvSpPr>
        <p:spPr>
          <a:xfrm>
            <a:off x="5772150" y="728663"/>
            <a:ext cx="5649512" cy="5148000"/>
          </a:xfrm>
          <a:prstGeom prst="rect">
            <a:avLst/>
          </a:prstGeom>
          <a:gradFill>
            <a:gsLst>
              <a:gs pos="0">
                <a:srgbClr val="D0EB78"/>
              </a:gs>
              <a:gs pos="100000">
                <a:srgbClr val="A7E6F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platzhalter 1">
            <a:extLst>
              <a:ext uri="{FF2B5EF4-FFF2-40B4-BE49-F238E27FC236}">
                <a16:creationId xmlns:a16="http://schemas.microsoft.com/office/drawing/2014/main" id="{62B1956E-82E4-A01F-5EFA-FA015F79F1A9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721372" y="1564342"/>
            <a:ext cx="3746319" cy="435007"/>
          </a:xfrm>
          <a:solidFill>
            <a:schemeClr val="bg1"/>
          </a:solidFill>
        </p:spPr>
        <p:txBody>
          <a:bodyPr wrap="none" lIns="108000" tIns="108000" rIns="108000" bIns="18000" anchor="ctr" anchorCtr="0">
            <a:spAutoFit/>
          </a:bodyPr>
          <a:lstStyle>
            <a:lvl1pPr algn="ctr">
              <a:defRPr sz="2600" b="0">
                <a:solidFill>
                  <a:schemeClr val="tx1"/>
                </a:solidFill>
              </a:defRPr>
            </a:lvl1pPr>
          </a:lstStyle>
          <a:p>
            <a:pPr lvl="0"/>
            <a:r>
              <a:rPr kumimoji="0" lang="en-GB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Here is a </a:t>
            </a:r>
            <a:r>
              <a:rPr kumimoji="0" lang="en-GB" sz="26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quote</a:t>
            </a:r>
            <a:r>
              <a:rPr kumimoji="0" lang="en-GB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in a text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71FD7536-3AE6-01F6-148B-318174238BB9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460468" y="2069653"/>
            <a:ext cx="4268129" cy="435007"/>
          </a:xfrm>
          <a:solidFill>
            <a:schemeClr val="bg1"/>
          </a:solidFill>
        </p:spPr>
        <p:txBody>
          <a:bodyPr wrap="none" lIns="108000" tIns="108000" rIns="108000" bIns="18000" anchor="ctr" anchorCtr="0">
            <a:spAutoFit/>
          </a:bodyPr>
          <a:lstStyle>
            <a:lvl1pPr algn="ctr">
              <a:defRPr sz="2600" b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box. Any boxes that are not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CEDAD610-7AD0-5512-F44E-54DEF35063F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730189" y="2574964"/>
            <a:ext cx="3728686" cy="435007"/>
          </a:xfrm>
          <a:solidFill>
            <a:schemeClr val="bg1"/>
          </a:solidFill>
        </p:spPr>
        <p:txBody>
          <a:bodyPr wrap="none" lIns="108000" tIns="108000" rIns="108000" bIns="18000" anchor="ctr" anchorCtr="0">
            <a:spAutoFit/>
          </a:bodyPr>
          <a:lstStyle>
            <a:lvl1pPr algn="ctr">
              <a:defRPr sz="2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/>
              <a:t>required can be deleted</a:t>
            </a:r>
          </a:p>
        </p:txBody>
      </p:sp>
      <p:sp>
        <p:nvSpPr>
          <p:cNvPr id="9" name="Textplatzhalter 4">
            <a:extLst>
              <a:ext uri="{FF2B5EF4-FFF2-40B4-BE49-F238E27FC236}">
                <a16:creationId xmlns:a16="http://schemas.microsoft.com/office/drawing/2014/main" id="{54026D93-11C8-3F15-BF9B-12D2B7D2B0B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22390" y="3080275"/>
            <a:ext cx="4744284" cy="435007"/>
          </a:xfrm>
          <a:solidFill>
            <a:schemeClr val="bg1"/>
          </a:solidFill>
        </p:spPr>
        <p:txBody>
          <a:bodyPr wrap="none" lIns="108000" tIns="108000" rIns="108000" bIns="18000" anchor="ctr" anchorCtr="0">
            <a:spAutoFit/>
          </a:bodyPr>
          <a:lstStyle>
            <a:lvl1pPr algn="ctr">
              <a:defRPr sz="2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if necessary, depending on the</a:t>
            </a:r>
          </a:p>
        </p:txBody>
      </p:sp>
      <p:sp>
        <p:nvSpPr>
          <p:cNvPr id="11" name="Textplatzhalter 5">
            <a:extLst>
              <a:ext uri="{FF2B5EF4-FFF2-40B4-BE49-F238E27FC236}">
                <a16:creationId xmlns:a16="http://schemas.microsoft.com/office/drawing/2014/main" id="{FBFDC8BE-9103-323F-7523-9C1C6F19FC9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175824" y="3585587"/>
            <a:ext cx="2837416" cy="435007"/>
          </a:xfrm>
          <a:solidFill>
            <a:schemeClr val="bg1"/>
          </a:solidFill>
        </p:spPr>
        <p:txBody>
          <a:bodyPr wrap="none" lIns="108000" tIns="108000" rIns="108000" bIns="18000" anchor="ctr" anchorCtr="0">
            <a:spAutoFit/>
          </a:bodyPr>
          <a:lstStyle>
            <a:lvl1pPr algn="ctr">
              <a:defRPr sz="2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/>
              <a:t>size of the quote’.</a:t>
            </a:r>
          </a:p>
        </p:txBody>
      </p:sp>
      <p:sp>
        <p:nvSpPr>
          <p:cNvPr id="12" name="Textplatzhalter 6">
            <a:extLst>
              <a:ext uri="{FF2B5EF4-FFF2-40B4-BE49-F238E27FC236}">
                <a16:creationId xmlns:a16="http://schemas.microsoft.com/office/drawing/2014/main" id="{6C978B1A-14E9-0E45-9EC0-0631AFFBFB7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5774275" y="4589545"/>
            <a:ext cx="3640521" cy="453183"/>
          </a:xfrm>
          <a:solidFill>
            <a:srgbClr val="D0EB78"/>
          </a:solidFill>
        </p:spPr>
        <p:txBody>
          <a:bodyPr wrap="none" lIns="108000" tIns="72000" rIns="108000" bIns="72000" anchor="ctr" anchorCtr="0">
            <a:spAutoFit/>
          </a:bodyPr>
          <a:lstStyle>
            <a:lvl1pPr algn="ctr"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de-DE"/>
              <a:t>Family name, given name</a:t>
            </a:r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E9F4B987-6439-8215-4308-022FD588A86D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7075109" y="5042728"/>
            <a:ext cx="1038847" cy="410578"/>
          </a:xfrm>
          <a:solidFill>
            <a:schemeClr val="accent1"/>
          </a:solidFill>
        </p:spPr>
        <p:txBody>
          <a:bodyPr wrap="none" lIns="108000" tIns="54000" rIns="108000" bIns="72000" anchor="ctr" anchorCtr="0">
            <a:spAutoFit/>
          </a:bodyPr>
          <a:lstStyle>
            <a:lvl1pPr algn="ctr"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Position</a:t>
            </a:r>
          </a:p>
        </p:txBody>
      </p:sp>
    </p:spTree>
    <p:extLst>
      <p:ext uri="{BB962C8B-B14F-4D97-AF65-F5344CB8AC3E}">
        <p14:creationId xmlns:p14="http://schemas.microsoft.com/office/powerpoint/2010/main" val="866482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">
            <a:extLst>
              <a:ext uri="{FF2B5EF4-FFF2-40B4-BE49-F238E27FC236}">
                <a16:creationId xmlns:a16="http://schemas.microsoft.com/office/drawing/2014/main" id="{D2A0EB87-3AEC-3A1A-975D-495A30B3F9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Fußzeilenplatzhalter">
            <a:extLst>
              <a:ext uri="{FF2B5EF4-FFF2-40B4-BE49-F238E27FC236}">
                <a16:creationId xmlns:a16="http://schemas.microsoft.com/office/drawing/2014/main" id="{98A7B7FF-87B5-B752-CCCA-D1F1D30EFB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BEBBD07D-6023-1D56-E427-FEDDC396D7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Contact 1</a:t>
            </a:r>
          </a:p>
        </p:txBody>
      </p:sp>
      <p:sp>
        <p:nvSpPr>
          <p:cNvPr id="10" name="Bildplatzhalter 1" descr="Placeholder area for inserting an image by clicking on the image icon">
            <a:extLst>
              <a:ext uri="{FF2B5EF4-FFF2-40B4-BE49-F238E27FC236}">
                <a16:creationId xmlns:a16="http://schemas.microsoft.com/office/drawing/2014/main" id="{7EEDA0D0-04DD-7A45-D415-BD2FF7D70C1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1952625"/>
            <a:ext cx="1576700" cy="1824105"/>
          </a:xfrm>
          <a:solidFill>
            <a:schemeClr val="bg2"/>
          </a:solidFill>
        </p:spPr>
        <p:txBody>
          <a:bodyPr lIns="144000" tIns="72000" rIns="0"/>
          <a:lstStyle>
            <a:lvl1pPr algn="l">
              <a:lnSpc>
                <a:spcPct val="100000"/>
              </a:lnSpc>
              <a:defRPr sz="1200" b="1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GB">
                <a:effectLst/>
                <a:latin typeface="Arial" panose="020B0604020202020204" pitchFamily="34" charset="0"/>
              </a:rPr>
              <a:t>Please insert an image here</a:t>
            </a:r>
          </a:p>
        </p:txBody>
      </p:sp>
      <p:sp>
        <p:nvSpPr>
          <p:cNvPr id="7" name="Textplatzhalter 5">
            <a:extLst>
              <a:ext uri="{FF2B5EF4-FFF2-40B4-BE49-F238E27FC236}">
                <a16:creationId xmlns:a16="http://schemas.microsoft.com/office/drawing/2014/main" id="{08ADF65C-1C22-60E3-BAB7-09976079BA9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995613" y="1952625"/>
            <a:ext cx="3260725" cy="1824038"/>
          </a:xfrm>
        </p:spPr>
        <p:txBody>
          <a:bodyPr/>
          <a:lstStyle/>
          <a:p>
            <a:pPr lvl="0"/>
            <a:r>
              <a:rPr lang="de-DE"/>
              <a:t>Edit master text format</a:t>
            </a:r>
          </a:p>
          <a:p>
            <a:pPr lvl="1"/>
            <a:r>
              <a:rPr lang="de-DE"/>
              <a:t>Second level</a:t>
            </a:r>
          </a:p>
          <a:p>
            <a:pPr lvl="2"/>
            <a:r>
              <a:rPr lang="de-DE"/>
              <a:t>Third level</a:t>
            </a:r>
          </a:p>
          <a:p>
            <a:pPr lvl="3"/>
            <a:r>
              <a:rPr lang="de-DE"/>
              <a:t>Fourth level</a:t>
            </a:r>
          </a:p>
          <a:p>
            <a:pPr lvl="4"/>
            <a:r>
              <a:rPr lang="de-DE"/>
              <a:t>Fifth level</a:t>
            </a:r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0B597B22-C6C3-9C6D-5FA0-65755A7DF39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990479" y="1952625"/>
            <a:ext cx="3260725" cy="1824038"/>
          </a:xfrm>
        </p:spPr>
        <p:txBody>
          <a:bodyPr/>
          <a:lstStyle/>
          <a:p>
            <a:pPr lvl="0"/>
            <a:r>
              <a:rPr lang="de-DE"/>
              <a:t>Edit master text format</a:t>
            </a:r>
          </a:p>
          <a:p>
            <a:pPr lvl="1"/>
            <a:r>
              <a:rPr lang="de-DE"/>
              <a:t>Second level</a:t>
            </a:r>
          </a:p>
          <a:p>
            <a:pPr lvl="2"/>
            <a:r>
              <a:rPr lang="de-DE"/>
              <a:t>Third level</a:t>
            </a:r>
          </a:p>
          <a:p>
            <a:pPr lvl="3"/>
            <a:r>
              <a:rPr lang="de-DE"/>
              <a:t>Fourth level</a:t>
            </a:r>
          </a:p>
          <a:p>
            <a:pPr lvl="4"/>
            <a:r>
              <a:rPr lang="de-DE"/>
              <a:t>Fifth level</a:t>
            </a:r>
          </a:p>
        </p:txBody>
      </p:sp>
      <p:sp>
        <p:nvSpPr>
          <p:cNvPr id="29" name="Bildplatzhalter 2" descr="Icon in the shape of a globe, symbol for the Internet address&#10;">
            <a:extLst>
              <a:ext uri="{FF2B5EF4-FFF2-40B4-BE49-F238E27FC236}">
                <a16:creationId xmlns:a16="http://schemas.microsoft.com/office/drawing/2014/main" id="{E30DEF29-91A7-FA00-A4AF-F39C6F3801B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012826" y="4558133"/>
            <a:ext cx="185937" cy="187037"/>
          </a:xfr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200">
                <a:blipFill>
                  <a:blip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</a:defRPr>
            </a:lvl1pPr>
          </a:lstStyle>
          <a:p>
            <a:r>
              <a:rPr lang="de-DE"/>
              <a:t> </a:t>
            </a:r>
          </a:p>
        </p:txBody>
      </p:sp>
      <p:sp>
        <p:nvSpPr>
          <p:cNvPr id="23" name="Textplatzhalter 3">
            <a:extLst>
              <a:ext uri="{FF2B5EF4-FFF2-40B4-BE49-F238E27FC236}">
                <a16:creationId xmlns:a16="http://schemas.microsoft.com/office/drawing/2014/main" id="{4DBB4638-3B33-ECB0-1D78-1A3EA81DB2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2963" y="4511719"/>
            <a:ext cx="8077200" cy="276225"/>
          </a:xfrm>
        </p:spPr>
        <p:txBody>
          <a:bodyPr/>
          <a:lstStyle>
            <a:lvl1pPr>
              <a:defRPr b="0"/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/>
              <a:t>www.giz.de</a:t>
            </a:r>
          </a:p>
          <a:p>
            <a:pPr lvl="0"/>
            <a:endParaRPr lang="de-DE"/>
          </a:p>
        </p:txBody>
      </p:sp>
      <p:sp>
        <p:nvSpPr>
          <p:cNvPr id="33" name="Bildplatzhalter 3" descr="Logo of the social media platform LinkedIn&#10;">
            <a:extLst>
              <a:ext uri="{FF2B5EF4-FFF2-40B4-BE49-F238E27FC236}">
                <a16:creationId xmlns:a16="http://schemas.microsoft.com/office/drawing/2014/main" id="{70E15CA5-1196-363D-8CDF-C479584B4D0F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003947" y="4983499"/>
            <a:ext cx="203598" cy="207002"/>
          </a:xfr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26772" t="-22513" r="-26318" b="-28950"/>
            </a:stretch>
          </a:blipFill>
        </p:spPr>
        <p:txBody>
          <a:bodyPr/>
          <a:lstStyle>
            <a:lvl1pPr>
              <a:defRPr sz="200">
                <a:blipFill>
                  <a:blip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</a:defRPr>
            </a:lvl1pPr>
          </a:lstStyle>
          <a:p>
            <a:r>
              <a:rPr lang="de-DE"/>
              <a:t> </a:t>
            </a:r>
          </a:p>
        </p:txBody>
      </p:sp>
      <p:sp>
        <p:nvSpPr>
          <p:cNvPr id="25" name="Textplatzhalter 4">
            <a:extLst>
              <a:ext uri="{FF2B5EF4-FFF2-40B4-BE49-F238E27FC236}">
                <a16:creationId xmlns:a16="http://schemas.microsoft.com/office/drawing/2014/main" id="{BFC4B274-E976-E994-066B-C9F252288E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382963" y="4954494"/>
            <a:ext cx="8077200" cy="276225"/>
          </a:xfrm>
        </p:spPr>
        <p:txBody>
          <a:bodyPr/>
          <a:lstStyle>
            <a:lvl1pPr>
              <a:defRPr b="0"/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gizgmbh</a:t>
            </a:r>
          </a:p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1349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">
            <a:extLst>
              <a:ext uri="{FF2B5EF4-FFF2-40B4-BE49-F238E27FC236}">
                <a16:creationId xmlns:a16="http://schemas.microsoft.com/office/drawing/2014/main" id="{D2A0EB87-3AEC-3A1A-975D-495A30B3F9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Fußzeilenplatzhalter">
            <a:extLst>
              <a:ext uri="{FF2B5EF4-FFF2-40B4-BE49-F238E27FC236}">
                <a16:creationId xmlns:a16="http://schemas.microsoft.com/office/drawing/2014/main" id="{98A7B7FF-87B5-B752-CCCA-D1F1D30EFB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BEBBD07D-6023-1D56-E427-FEDDC396D7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0" lang="en-GB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Contact </a:t>
            </a:r>
            <a:r>
              <a:rPr kumimoji="0" lang="de-DE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2</a:t>
            </a:r>
            <a:endParaRPr lang="de-DE"/>
          </a:p>
        </p:txBody>
      </p:sp>
      <p:sp>
        <p:nvSpPr>
          <p:cNvPr id="6" name="Bildplatzhalter 7" descr="Placeholder area for inserting an image by clicking on the image icon">
            <a:extLst>
              <a:ext uri="{FF2B5EF4-FFF2-40B4-BE49-F238E27FC236}">
                <a16:creationId xmlns:a16="http://schemas.microsoft.com/office/drawing/2014/main" id="{3A7E487B-9F67-770C-5790-FCEE510E097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1952625"/>
            <a:ext cx="1576700" cy="1824105"/>
          </a:xfrm>
          <a:solidFill>
            <a:schemeClr val="bg2"/>
          </a:solidFill>
        </p:spPr>
        <p:txBody>
          <a:bodyPr lIns="144000" tIns="72000" rIns="0"/>
          <a:lstStyle>
            <a:lvl1pPr algn="l">
              <a:lnSpc>
                <a:spcPct val="100000"/>
              </a:lnSpc>
              <a:defRPr sz="1200" b="1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GB">
                <a:effectLst/>
                <a:latin typeface="Arial" panose="020B0604020202020204" pitchFamily="34" charset="0"/>
              </a:rPr>
              <a:t>Please insert an image here</a:t>
            </a:r>
          </a:p>
        </p:txBody>
      </p:sp>
      <p:sp>
        <p:nvSpPr>
          <p:cNvPr id="5" name="Textplatzhalter 5">
            <a:extLst>
              <a:ext uri="{FF2B5EF4-FFF2-40B4-BE49-F238E27FC236}">
                <a16:creationId xmlns:a16="http://schemas.microsoft.com/office/drawing/2014/main" id="{5DE754FE-352E-9D9C-72C2-983717B1411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995613" y="1952625"/>
            <a:ext cx="3260725" cy="1824038"/>
          </a:xfrm>
        </p:spPr>
        <p:txBody>
          <a:bodyPr/>
          <a:lstStyle/>
          <a:p>
            <a:pPr lvl="0"/>
            <a:r>
              <a:rPr lang="de-DE"/>
              <a:t>Edit master text format</a:t>
            </a:r>
          </a:p>
          <a:p>
            <a:pPr lvl="1"/>
            <a:r>
              <a:rPr lang="de-DE"/>
              <a:t>Second level</a:t>
            </a:r>
          </a:p>
          <a:p>
            <a:pPr lvl="2"/>
            <a:r>
              <a:rPr lang="de-DE"/>
              <a:t>Third level</a:t>
            </a:r>
          </a:p>
          <a:p>
            <a:pPr lvl="3"/>
            <a:r>
              <a:rPr lang="de-DE"/>
              <a:t>Fourth level</a:t>
            </a:r>
          </a:p>
          <a:p>
            <a:pPr lvl="4"/>
            <a:r>
              <a:rPr lang="de-DE"/>
              <a:t>Fifth level</a:t>
            </a:r>
          </a:p>
        </p:txBody>
      </p:sp>
      <p:sp>
        <p:nvSpPr>
          <p:cNvPr id="7" name="Textplatzhalter 5">
            <a:extLst>
              <a:ext uri="{FF2B5EF4-FFF2-40B4-BE49-F238E27FC236}">
                <a16:creationId xmlns:a16="http://schemas.microsoft.com/office/drawing/2014/main" id="{217D8385-D1B8-AAF9-7F78-5D7B4359C0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990479" y="1952625"/>
            <a:ext cx="3260725" cy="1824038"/>
          </a:xfrm>
        </p:spPr>
        <p:txBody>
          <a:bodyPr/>
          <a:lstStyle/>
          <a:p>
            <a:pPr lvl="0"/>
            <a:r>
              <a:rPr lang="de-DE"/>
              <a:t>Edit master text format</a:t>
            </a:r>
          </a:p>
          <a:p>
            <a:pPr lvl="1"/>
            <a:r>
              <a:rPr lang="de-DE"/>
              <a:t>Second level</a:t>
            </a:r>
          </a:p>
          <a:p>
            <a:pPr lvl="2"/>
            <a:r>
              <a:rPr lang="de-DE"/>
              <a:t>Third level</a:t>
            </a:r>
          </a:p>
          <a:p>
            <a:pPr lvl="3"/>
            <a:r>
              <a:rPr lang="de-DE"/>
              <a:t>Fourth level</a:t>
            </a:r>
          </a:p>
          <a:p>
            <a:pPr lvl="4"/>
            <a:r>
              <a:rPr lang="de-DE"/>
              <a:t>Fifth level</a:t>
            </a:r>
          </a:p>
        </p:txBody>
      </p:sp>
      <p:sp>
        <p:nvSpPr>
          <p:cNvPr id="29" name="Icon Internet" descr="Icon in the shape of a globe, symbol for the Internet address&#10;">
            <a:extLst>
              <a:ext uri="{FF2B5EF4-FFF2-40B4-BE49-F238E27FC236}">
                <a16:creationId xmlns:a16="http://schemas.microsoft.com/office/drawing/2014/main" id="{E30DEF29-91A7-FA00-A4AF-F39C6F3801B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012826" y="4558133"/>
            <a:ext cx="185937" cy="187037"/>
          </a:xfr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200">
                <a:blipFill>
                  <a:blip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</a:defRPr>
            </a:lvl1pPr>
          </a:lstStyle>
          <a:p>
            <a:r>
              <a:rPr lang="de-DE"/>
              <a:t> </a:t>
            </a:r>
          </a:p>
        </p:txBody>
      </p:sp>
      <p:sp>
        <p:nvSpPr>
          <p:cNvPr id="23" name="Textplatzhalter 3">
            <a:extLst>
              <a:ext uri="{FF2B5EF4-FFF2-40B4-BE49-F238E27FC236}">
                <a16:creationId xmlns:a16="http://schemas.microsoft.com/office/drawing/2014/main" id="{4DBB4638-3B33-ECB0-1D78-1A3EA81DB2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2963" y="4511719"/>
            <a:ext cx="8077200" cy="276225"/>
          </a:xfrm>
        </p:spPr>
        <p:txBody>
          <a:bodyPr/>
          <a:lstStyle>
            <a:lvl1pPr>
              <a:defRPr b="0"/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www.giz.de</a:t>
            </a:r>
          </a:p>
          <a:p>
            <a:pPr lvl="0"/>
            <a:endParaRPr lang="de-DE"/>
          </a:p>
        </p:txBody>
      </p:sp>
      <p:sp>
        <p:nvSpPr>
          <p:cNvPr id="33" name="Icon LinkedIn" descr="Logo of the social media platform LinkedIn&#10;">
            <a:extLst>
              <a:ext uri="{FF2B5EF4-FFF2-40B4-BE49-F238E27FC236}">
                <a16:creationId xmlns:a16="http://schemas.microsoft.com/office/drawing/2014/main" id="{70E15CA5-1196-363D-8CDF-C479584B4D0F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003947" y="4983499"/>
            <a:ext cx="203598" cy="207002"/>
          </a:xfr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26772" t="-22513" r="-26318" b="-28950"/>
            </a:stretch>
          </a:blipFill>
        </p:spPr>
        <p:txBody>
          <a:bodyPr/>
          <a:lstStyle>
            <a:lvl1pPr>
              <a:defRPr sz="200">
                <a:blipFill>
                  <a:blip>
                    <a:extLst>
                      <a:ext uri="{96DAC541-7B7A-43D3-8B79-37D633B846F1}">
                        <asvg:svgBlip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a:blipFill>
              </a:defRPr>
            </a:lvl1pPr>
          </a:lstStyle>
          <a:p>
            <a:r>
              <a:rPr lang="de-DE"/>
              <a:t> </a:t>
            </a:r>
          </a:p>
        </p:txBody>
      </p:sp>
      <p:sp>
        <p:nvSpPr>
          <p:cNvPr id="25" name="Textplatzhalter 4">
            <a:extLst>
              <a:ext uri="{FF2B5EF4-FFF2-40B4-BE49-F238E27FC236}">
                <a16:creationId xmlns:a16="http://schemas.microsoft.com/office/drawing/2014/main" id="{BFC4B274-E976-E994-066B-C9F252288E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382963" y="4954494"/>
            <a:ext cx="8077200" cy="276225"/>
          </a:xfrm>
        </p:spPr>
        <p:txBody>
          <a:bodyPr/>
          <a:lstStyle>
            <a:lvl1pPr>
              <a:defRPr b="0"/>
            </a:lvl1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gizgmbh</a:t>
            </a:r>
          </a:p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21697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and image credits &amp; sour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">
            <a:extLst>
              <a:ext uri="{FF2B5EF4-FFF2-40B4-BE49-F238E27FC236}">
                <a16:creationId xmlns:a16="http://schemas.microsoft.com/office/drawing/2014/main" id="{D2A0EB87-3AEC-3A1A-975D-495A30B3F9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Fußzeilenplatzhalter">
            <a:extLst>
              <a:ext uri="{FF2B5EF4-FFF2-40B4-BE49-F238E27FC236}">
                <a16:creationId xmlns:a16="http://schemas.microsoft.com/office/drawing/2014/main" id="{98A7B7FF-87B5-B752-CCCA-D1F1D30EFB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BEBBD07D-6023-1D56-E427-FEDDC396D7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727200"/>
            <a:ext cx="10728000" cy="828673"/>
          </a:xfrm>
        </p:spPr>
        <p:txBody>
          <a:bodyPr/>
          <a:lstStyle/>
          <a:p>
            <a:r>
              <a:rPr kumimoji="0" lang="en-GB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Photo and image credits &amp; sources</a:t>
            </a:r>
            <a:endParaRPr lang="de-DE"/>
          </a:p>
        </p:txBody>
      </p:sp>
      <p:sp>
        <p:nvSpPr>
          <p:cNvPr id="8" name="Inhaltsplatzhalter">
            <a:extLst>
              <a:ext uri="{FF2B5EF4-FFF2-40B4-BE49-F238E27FC236}">
                <a16:creationId xmlns:a16="http://schemas.microsoft.com/office/drawing/2014/main" id="{522DB58D-7C3D-FF6F-8D6E-F34C6D37BC0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31837" y="1952625"/>
            <a:ext cx="10728325" cy="3924299"/>
          </a:xfrm>
        </p:spPr>
        <p:txBody>
          <a:bodyPr numCol="2" spcCol="342000"/>
          <a:lstStyle/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Photo or image credit/source/slide number </a:t>
            </a:r>
          </a:p>
          <a:p>
            <a:pPr marL="0" marR="0" lvl="1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© GIZ/photographer given name and family name</a:t>
            </a:r>
          </a:p>
          <a:p>
            <a:pPr marL="0" marR="0" lvl="1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Photo or image credit/source/slide number </a:t>
            </a:r>
          </a:p>
          <a:p>
            <a:pPr marL="0" marR="0" lvl="1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© GIZ /illustrator given name and family name</a:t>
            </a:r>
          </a:p>
          <a:p>
            <a:pPr marL="0" marR="0" lvl="1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Photo or image credit/source/slide number </a:t>
            </a:r>
          </a:p>
          <a:p>
            <a:pPr marL="0" marR="0" lvl="1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© GIZ/photographer given name and family name</a:t>
            </a:r>
          </a:p>
          <a:p>
            <a:pPr marL="0" marR="0" lvl="1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Photo or image credit/source/slide number </a:t>
            </a:r>
          </a:p>
          <a:p>
            <a:pPr marL="0" marR="0" lvl="1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© GIZ /illustrator given name and family name</a:t>
            </a:r>
          </a:p>
          <a:p>
            <a:pPr marL="0" marR="0" lvl="1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Photo or image credit/source/slide number </a:t>
            </a:r>
          </a:p>
          <a:p>
            <a:pPr marL="0" marR="0" lvl="1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© GIZ/photographer given name and family name</a:t>
            </a:r>
          </a:p>
          <a:p>
            <a:pPr marL="0" marR="0" lvl="1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Photo or image credit/source/slide number </a:t>
            </a:r>
          </a:p>
          <a:p>
            <a:pPr marL="0" marR="0" lvl="1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© GIZ /illustrator given name and family name</a:t>
            </a:r>
          </a:p>
          <a:p>
            <a:pPr marL="0" marR="0" lvl="1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Photo or image credit/source/slide number </a:t>
            </a:r>
          </a:p>
          <a:p>
            <a:pPr marL="0" marR="0" lvl="1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© GIZ/photographer given name and family name</a:t>
            </a:r>
          </a:p>
          <a:p>
            <a:pPr marL="0" marR="0" lvl="1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Photo or image credit/source/slide number </a:t>
            </a:r>
          </a:p>
          <a:p>
            <a:pPr marL="0" marR="0" lvl="1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© GIZ /illustrator given name and family name</a:t>
            </a:r>
          </a:p>
          <a:p>
            <a:pPr marL="0" marR="0" lvl="1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59298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inal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">
            <a:extLst>
              <a:ext uri="{FF2B5EF4-FFF2-40B4-BE49-F238E27FC236}">
                <a16:creationId xmlns:a16="http://schemas.microsoft.com/office/drawing/2014/main" id="{D2A0EB87-3AEC-3A1A-975D-495A30B3F9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Fußzeilenplatzhalter">
            <a:extLst>
              <a:ext uri="{FF2B5EF4-FFF2-40B4-BE49-F238E27FC236}">
                <a16:creationId xmlns:a16="http://schemas.microsoft.com/office/drawing/2014/main" id="{98A7B7FF-87B5-B752-CCCA-D1F1D30EFB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pic>
        <p:nvPicPr>
          <p:cNvPr id="5" name="Logo" descr="GIZ logo with g i z in small red letters against a white background">
            <a:extLst>
              <a:ext uri="{FF2B5EF4-FFF2-40B4-BE49-F238E27FC236}">
                <a16:creationId xmlns:a16="http://schemas.microsoft.com/office/drawing/2014/main" id="{9047DFC9-0303-4747-502F-16723E7DA8A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70564" y="5298252"/>
            <a:ext cx="3334438" cy="1165072"/>
          </a:xfrm>
          <a:prstGeom prst="rect">
            <a:avLst/>
          </a:prstGeom>
        </p:spPr>
      </p:pic>
      <p:sp>
        <p:nvSpPr>
          <p:cNvPr id="6" name="Logo Balken">
            <a:extLst>
              <a:ext uri="{FF2B5EF4-FFF2-40B4-BE49-F238E27FC236}">
                <a16:creationId xmlns:a16="http://schemas.microsoft.com/office/drawing/2014/main" id="{2BC04AF3-1193-BA86-F836-F8DA7FE29F95}"/>
              </a:ext>
            </a:extLst>
          </p:cNvPr>
          <p:cNvSpPr>
            <a:spLocks/>
          </p:cNvSpPr>
          <p:nvPr userDrawn="1"/>
        </p:nvSpPr>
        <p:spPr>
          <a:xfrm>
            <a:off x="7906439" y="6618684"/>
            <a:ext cx="4285561" cy="239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BEBBD07D-6023-1D56-E427-FEDDC396D7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0" lang="de-DE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Deutsche Gesellschaft für</a:t>
            </a:r>
            <a:br>
              <a:rPr kumimoji="0" lang="de-DE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de-DE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Internationale Zusammenarbeit (GIZ) GmbH</a:t>
            </a:r>
            <a:endParaRPr lang="de-DE"/>
          </a:p>
        </p:txBody>
      </p:sp>
      <p:sp>
        <p:nvSpPr>
          <p:cNvPr id="8" name="Inhaltsplatzhalter">
            <a:extLst>
              <a:ext uri="{FF2B5EF4-FFF2-40B4-BE49-F238E27FC236}">
                <a16:creationId xmlns:a16="http://schemas.microsoft.com/office/drawing/2014/main" id="{522DB58D-7C3D-FF6F-8D6E-F34C6D37BC0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/>
        <p:txBody>
          <a:bodyPr/>
          <a:lstStyle>
            <a:lvl1pPr>
              <a:lnSpc>
                <a:spcPts val="2000"/>
              </a:lnSpc>
              <a:defRPr sz="1400"/>
            </a:lvl1pPr>
            <a:lvl2pPr>
              <a:lnSpc>
                <a:spcPts val="2000"/>
              </a:lnSpc>
              <a:defRPr sz="1400"/>
            </a:lvl2pPr>
            <a:lvl3pPr>
              <a:lnSpc>
                <a:spcPts val="2000"/>
              </a:lnSpc>
              <a:defRPr sz="1400"/>
            </a:lvl3pPr>
            <a:lvl4pPr>
              <a:lnSpc>
                <a:spcPts val="2000"/>
              </a:lnSpc>
              <a:defRPr sz="1400"/>
            </a:lvl4pPr>
            <a:lvl5pPr>
              <a:lnSpc>
                <a:spcPts val="2000"/>
              </a:lnSpc>
              <a:defRPr sz="1400"/>
            </a:lvl5pPr>
          </a:lstStyle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Registered offices, Bonn and Eschborn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Friedrich-Ebert-Allee 32 + 36</a:t>
            </a: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53113 Bonn, Germany</a:t>
            </a: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  +49 228 44 60 - 0</a:t>
            </a: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  +49 228 44 60 - 17 66</a:t>
            </a: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Dag-Hammarskjöld-Weg 1 - 5</a:t>
            </a: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65760 Eschborn, Germany</a:t>
            </a: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  +49 61 96 79 - 0</a:t>
            </a: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  +49 61 96 79 - 11 15</a:t>
            </a: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  info@giz.de</a:t>
            </a: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   www.giz.de</a:t>
            </a:r>
          </a:p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1894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inal 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">
            <a:extLst>
              <a:ext uri="{FF2B5EF4-FFF2-40B4-BE49-F238E27FC236}">
                <a16:creationId xmlns:a16="http://schemas.microsoft.com/office/drawing/2014/main" id="{D2A0EB87-3AEC-3A1A-975D-495A30B3F9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Fußzeilenplatzhalter">
            <a:extLst>
              <a:ext uri="{FF2B5EF4-FFF2-40B4-BE49-F238E27FC236}">
                <a16:creationId xmlns:a16="http://schemas.microsoft.com/office/drawing/2014/main" id="{98A7B7FF-87B5-B752-CCCA-D1F1D30EFB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pic>
        <p:nvPicPr>
          <p:cNvPr id="5" name="Logo" descr="GIZ logo with g i z in small red letters against a white background&#10;">
            <a:extLst>
              <a:ext uri="{FF2B5EF4-FFF2-40B4-BE49-F238E27FC236}">
                <a16:creationId xmlns:a16="http://schemas.microsoft.com/office/drawing/2014/main" id="{9047DFC9-0303-4747-502F-16723E7DA8A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70564" y="5298252"/>
            <a:ext cx="3334438" cy="1165072"/>
          </a:xfrm>
          <a:prstGeom prst="rect">
            <a:avLst/>
          </a:prstGeom>
        </p:spPr>
      </p:pic>
      <p:sp>
        <p:nvSpPr>
          <p:cNvPr id="6" name="Logo Balken">
            <a:extLst>
              <a:ext uri="{FF2B5EF4-FFF2-40B4-BE49-F238E27FC236}">
                <a16:creationId xmlns:a16="http://schemas.microsoft.com/office/drawing/2014/main" id="{2BC04AF3-1193-BA86-F836-F8DA7FE29F95}"/>
              </a:ext>
            </a:extLst>
          </p:cNvPr>
          <p:cNvSpPr>
            <a:spLocks/>
          </p:cNvSpPr>
          <p:nvPr userDrawn="1"/>
        </p:nvSpPr>
        <p:spPr>
          <a:xfrm>
            <a:off x="7906439" y="6618684"/>
            <a:ext cx="4285561" cy="239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BEBBD07D-6023-1D56-E427-FEDDC396D7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0" lang="de-DE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Deutsche Gesellschaft für</a:t>
            </a:r>
            <a:br>
              <a:rPr kumimoji="0" lang="de-DE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de-DE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Internationale Zusammenarbeit (GIZ) GmbH </a:t>
            </a:r>
            <a:endParaRPr lang="de-DE"/>
          </a:p>
        </p:txBody>
      </p:sp>
      <p:sp>
        <p:nvSpPr>
          <p:cNvPr id="8" name="Inhaltsplatzhalter">
            <a:extLst>
              <a:ext uri="{FF2B5EF4-FFF2-40B4-BE49-F238E27FC236}">
                <a16:creationId xmlns:a16="http://schemas.microsoft.com/office/drawing/2014/main" id="{522DB58D-7C3D-FF6F-8D6E-F34C6D37BC0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/>
        <p:txBody>
          <a:bodyPr/>
          <a:lstStyle>
            <a:lvl1pPr>
              <a:lnSpc>
                <a:spcPts val="2000"/>
              </a:lnSpc>
              <a:defRPr sz="1400"/>
            </a:lvl1pPr>
            <a:lvl2pPr>
              <a:lnSpc>
                <a:spcPts val="2000"/>
              </a:lnSpc>
              <a:defRPr sz="1400"/>
            </a:lvl2pPr>
            <a:lvl3pPr>
              <a:lnSpc>
                <a:spcPts val="2000"/>
              </a:lnSpc>
              <a:defRPr sz="1400"/>
            </a:lvl3pPr>
            <a:lvl4pPr>
              <a:lnSpc>
                <a:spcPts val="2000"/>
              </a:lnSpc>
              <a:defRPr sz="1400"/>
            </a:lvl4pPr>
            <a:lvl5pPr>
              <a:lnSpc>
                <a:spcPts val="2000"/>
              </a:lnSpc>
              <a:defRPr sz="1400"/>
            </a:lvl5pPr>
          </a:lstStyle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Registered offices, Bonn and Eschborn</a:t>
            </a:r>
          </a:p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Friedrich-Ebert-Allee 32 + 36</a:t>
            </a: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53113 Bonn, Germany</a:t>
            </a: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  +49 228 44 60 - 0</a:t>
            </a: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  +49 228 44 60 - 17 66</a:t>
            </a: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Dag-Hammarskjöld-Weg 1 - 5</a:t>
            </a: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65760 Eschborn, Germany</a:t>
            </a: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  +49 61 96 79 - 0</a:t>
            </a: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  +49 61 96 79 - 11 15</a:t>
            </a: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  info@giz.de</a:t>
            </a:r>
          </a:p>
          <a:p>
            <a:pPr marL="0" marR="0" lvl="1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   www.giz.de</a:t>
            </a:r>
          </a:p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15740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55748-2868-B40D-B96B-A390D5C1CE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60B17A-099A-47B4-88D5-51ED5D27B4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D0C888-D139-09E6-E61D-780E38A1A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8069E-8638-4E2D-BF2B-5A8474170465}" type="datetimeFigureOut">
              <a:rPr lang="en-US" smtClean="0"/>
              <a:t>4/16/2026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0B07EA-2197-3CD1-E601-B113E739E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D42A3D-34D6-CC09-2282-CA3B631F2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CA18E-1E0D-4F71-A618-3EC8CD36DB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262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 animation purple/yellow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IZ_240439_Key_Visual_Animation_LG">
            <a:hlinkClick r:id="" action="ppaction://media"/>
            <a:extLst>
              <a:ext uri="{FF2B5EF4-FFF2-40B4-BE49-F238E27FC236}">
                <a16:creationId xmlns:a16="http://schemas.microsoft.com/office/drawing/2014/main" id="{A434BCAC-E9F9-D266-A93E-1342510AE78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10" name="Logo" descr="GIZ logo with g i z in small red letters against a white background">
            <a:extLst>
              <a:ext uri="{FF2B5EF4-FFF2-40B4-BE49-F238E27FC236}">
                <a16:creationId xmlns:a16="http://schemas.microsoft.com/office/drawing/2014/main" id="{202FBBDA-8F08-D26A-AE16-8E2CACCEC0A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70564" y="5298252"/>
            <a:ext cx="3334438" cy="1165072"/>
          </a:xfrm>
          <a:prstGeom prst="rect">
            <a:avLst/>
          </a:prstGeom>
        </p:spPr>
      </p:pic>
      <p:sp>
        <p:nvSpPr>
          <p:cNvPr id="5" name="Logo Balken">
            <a:extLst>
              <a:ext uri="{FF2B5EF4-FFF2-40B4-BE49-F238E27FC236}">
                <a16:creationId xmlns:a16="http://schemas.microsoft.com/office/drawing/2014/main" id="{86AFD99E-1127-849B-EF87-E911C69097F3}"/>
              </a:ext>
            </a:extLst>
          </p:cNvPr>
          <p:cNvSpPr>
            <a:spLocks/>
          </p:cNvSpPr>
          <p:nvPr userDrawn="1"/>
        </p:nvSpPr>
        <p:spPr>
          <a:xfrm>
            <a:off x="7906439" y="6618684"/>
            <a:ext cx="4285561" cy="239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61FE4E10-77D7-3148-9033-AC6658A93A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584199"/>
            <a:ext cx="10728325" cy="2349213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/>
            </a:lvl1pPr>
          </a:lstStyle>
          <a:p>
            <a:r>
              <a:rPr lang="en-GB" sz="36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Title slide 3 (the </a:t>
            </a:r>
            <a:r>
              <a:rPr lang="en-GB" sz="3600" b="1" i="0" u="none" strike="noStrike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animation</a:t>
            </a:r>
            <a:r>
              <a:rPr lang="en-GB" sz="36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in purple/yellow appears during the slideshow)</a:t>
            </a:r>
            <a:endParaRPr lang="de-DE" dirty="0"/>
          </a:p>
        </p:txBody>
      </p:sp>
      <p:sp>
        <p:nvSpPr>
          <p:cNvPr id="9" name="Untertitel">
            <a:extLst>
              <a:ext uri="{FF2B5EF4-FFF2-40B4-BE49-F238E27FC236}">
                <a16:creationId xmlns:a16="http://schemas.microsoft.com/office/drawing/2014/main" id="{365DD7AD-5D00-F05B-E49A-3C952E086A0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8" y="2946292"/>
            <a:ext cx="10728324" cy="978298"/>
          </a:xfrm>
          <a:prstGeom prst="rect">
            <a:avLst/>
          </a:prstGeom>
        </p:spPr>
        <p:txBody>
          <a:bodyPr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This is the sub-line</a:t>
            </a:r>
          </a:p>
        </p:txBody>
      </p:sp>
      <p:sp>
        <p:nvSpPr>
          <p:cNvPr id="14" name="Datum">
            <a:extLst>
              <a:ext uri="{FF2B5EF4-FFF2-40B4-BE49-F238E27FC236}">
                <a16:creationId xmlns:a16="http://schemas.microsoft.com/office/drawing/2014/main" id="{3F254596-EBE3-55A0-D198-E949005F08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1836" y="3931029"/>
            <a:ext cx="10728325" cy="328438"/>
          </a:xfrm>
        </p:spPr>
        <p:txBody>
          <a:bodyPr/>
          <a:lstStyle>
            <a:lvl1pPr>
              <a:lnSpc>
                <a:spcPct val="100000"/>
              </a:lnSpc>
              <a:defRPr sz="2400" b="0"/>
            </a:lvl1pPr>
          </a:lstStyle>
          <a:p>
            <a:pPr lvl="0"/>
            <a:r>
              <a:rPr lang="de-DE" dirty="0"/>
              <a:t>Date</a:t>
            </a:r>
          </a:p>
        </p:txBody>
      </p:sp>
      <p:sp>
        <p:nvSpPr>
          <p:cNvPr id="11" name="Textplatzhalter">
            <a:extLst>
              <a:ext uri="{FF2B5EF4-FFF2-40B4-BE49-F238E27FC236}">
                <a16:creationId xmlns:a16="http://schemas.microsoft.com/office/drawing/2014/main" id="{9B76B437-0882-6D36-53EF-5B77E29694C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1838" y="4504359"/>
            <a:ext cx="10728325" cy="328438"/>
          </a:xfrm>
        </p:spPr>
        <p:txBody>
          <a:bodyPr/>
          <a:lstStyle>
            <a:lvl1pPr>
              <a:defRPr b="0"/>
            </a:lvl1pPr>
          </a:lstStyle>
          <a:p>
            <a:pPr lvl="0"/>
            <a:r>
              <a:rPr lang="de-DE"/>
              <a:t>CONFIDENTIALITY</a:t>
            </a:r>
          </a:p>
        </p:txBody>
      </p:sp>
    </p:spTree>
    <p:extLst>
      <p:ext uri="{BB962C8B-B14F-4D97-AF65-F5344CB8AC3E}">
        <p14:creationId xmlns:p14="http://schemas.microsoft.com/office/powerpoint/2010/main" val="231269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 animation green/blue  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IZ_240439_Key_Visual_Animation_GB">
            <a:hlinkClick r:id="" action="ppaction://media"/>
            <a:extLst>
              <a:ext uri="{FF2B5EF4-FFF2-40B4-BE49-F238E27FC236}">
                <a16:creationId xmlns:a16="http://schemas.microsoft.com/office/drawing/2014/main" id="{CD134B90-423C-E30C-443D-7FA5AD03FEC3}"/>
              </a:ext>
            </a:extLst>
          </p:cNvPr>
          <p:cNvPicPr/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Logo" descr="GIZ logo with g i z in small red letters against a white background">
            <a:extLst>
              <a:ext uri="{FF2B5EF4-FFF2-40B4-BE49-F238E27FC236}">
                <a16:creationId xmlns:a16="http://schemas.microsoft.com/office/drawing/2014/main" id="{229EDB41-01FC-88A5-3034-BF10603568C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70564" y="5298252"/>
            <a:ext cx="3334438" cy="1165072"/>
          </a:xfrm>
          <a:prstGeom prst="rect">
            <a:avLst/>
          </a:prstGeom>
        </p:spPr>
      </p:pic>
      <p:sp>
        <p:nvSpPr>
          <p:cNvPr id="13" name="Logo Balken">
            <a:extLst>
              <a:ext uri="{FF2B5EF4-FFF2-40B4-BE49-F238E27FC236}">
                <a16:creationId xmlns:a16="http://schemas.microsoft.com/office/drawing/2014/main" id="{92BED4C9-A11C-99DE-A562-0563206A3380}"/>
              </a:ext>
            </a:extLst>
          </p:cNvPr>
          <p:cNvSpPr>
            <a:spLocks/>
          </p:cNvSpPr>
          <p:nvPr/>
        </p:nvSpPr>
        <p:spPr>
          <a:xfrm>
            <a:off x="7906439" y="6618684"/>
            <a:ext cx="4285561" cy="239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61FE4E10-77D7-3148-9033-AC6658A93A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584199"/>
            <a:ext cx="10728325" cy="2349213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/>
            </a:lvl1pPr>
          </a:lstStyle>
          <a:p>
            <a:r>
              <a:rPr lang="en-GB" sz="3600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Title slide 4 (the </a:t>
            </a:r>
            <a:r>
              <a:rPr lang="en-GB" sz="3600" b="1" i="0" u="none" strike="noStrike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animation</a:t>
            </a:r>
            <a:r>
              <a:rPr lang="en-GB" sz="3600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in green/blue   appears during the slideshow)</a:t>
            </a:r>
            <a:endParaRPr lang="de-DE"/>
          </a:p>
        </p:txBody>
      </p:sp>
      <p:sp>
        <p:nvSpPr>
          <p:cNvPr id="9" name="Untertitel">
            <a:extLst>
              <a:ext uri="{FF2B5EF4-FFF2-40B4-BE49-F238E27FC236}">
                <a16:creationId xmlns:a16="http://schemas.microsoft.com/office/drawing/2014/main" id="{365DD7AD-5D00-F05B-E49A-3C952E086A0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8" y="2946292"/>
            <a:ext cx="10728324" cy="978298"/>
          </a:xfrm>
          <a:prstGeom prst="rect">
            <a:avLst/>
          </a:prstGeom>
        </p:spPr>
        <p:txBody>
          <a:bodyPr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This is the sub-line</a:t>
            </a:r>
          </a:p>
        </p:txBody>
      </p:sp>
      <p:sp>
        <p:nvSpPr>
          <p:cNvPr id="14" name="Datum">
            <a:extLst>
              <a:ext uri="{FF2B5EF4-FFF2-40B4-BE49-F238E27FC236}">
                <a16:creationId xmlns:a16="http://schemas.microsoft.com/office/drawing/2014/main" id="{3F254596-EBE3-55A0-D198-E949005F08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1836" y="3931029"/>
            <a:ext cx="10728325" cy="328438"/>
          </a:xfrm>
        </p:spPr>
        <p:txBody>
          <a:bodyPr/>
          <a:lstStyle>
            <a:lvl1pPr>
              <a:lnSpc>
                <a:spcPct val="100000"/>
              </a:lnSpc>
              <a:defRPr sz="2400" b="0"/>
            </a:lvl1pPr>
          </a:lstStyle>
          <a:p>
            <a:pPr lvl="0"/>
            <a:r>
              <a:rPr lang="de-DE"/>
              <a:t>Date</a:t>
            </a:r>
          </a:p>
        </p:txBody>
      </p:sp>
      <p:sp>
        <p:nvSpPr>
          <p:cNvPr id="11" name="Textplatzhalter">
            <a:extLst>
              <a:ext uri="{FF2B5EF4-FFF2-40B4-BE49-F238E27FC236}">
                <a16:creationId xmlns:a16="http://schemas.microsoft.com/office/drawing/2014/main" id="{9B76B437-0882-6D36-53EF-5B77E29694C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1838" y="4504359"/>
            <a:ext cx="10728325" cy="328438"/>
          </a:xfrm>
        </p:spPr>
        <p:txBody>
          <a:bodyPr/>
          <a:lstStyle>
            <a:lvl1pPr>
              <a:defRPr b="0"/>
            </a:lvl1pPr>
          </a:lstStyle>
          <a:p>
            <a:pPr lvl="0"/>
            <a:r>
              <a:rPr lang="de-DE"/>
              <a:t>CONFIDENTIALITY</a:t>
            </a:r>
          </a:p>
        </p:txBody>
      </p:sp>
    </p:spTree>
    <p:extLst>
      <p:ext uri="{BB962C8B-B14F-4D97-AF65-F5344CB8AC3E}">
        <p14:creationId xmlns:p14="http://schemas.microsoft.com/office/powerpoint/2010/main" val="231261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ogo" descr="GIZ logo with g i z in small red letters against a white background">
            <a:extLst>
              <a:ext uri="{FF2B5EF4-FFF2-40B4-BE49-F238E27FC236}">
                <a16:creationId xmlns:a16="http://schemas.microsoft.com/office/drawing/2014/main" id="{229EDB41-01FC-88A5-3034-BF10603568C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70564" y="5298252"/>
            <a:ext cx="3334438" cy="1165072"/>
          </a:xfrm>
          <a:prstGeom prst="rect">
            <a:avLst/>
          </a:prstGeom>
        </p:spPr>
      </p:pic>
      <p:sp>
        <p:nvSpPr>
          <p:cNvPr id="13" name="Logo Balken">
            <a:extLst>
              <a:ext uri="{FF2B5EF4-FFF2-40B4-BE49-F238E27FC236}">
                <a16:creationId xmlns:a16="http://schemas.microsoft.com/office/drawing/2014/main" id="{92BED4C9-A11C-99DE-A562-0563206A3380}"/>
              </a:ext>
            </a:extLst>
          </p:cNvPr>
          <p:cNvSpPr>
            <a:spLocks/>
          </p:cNvSpPr>
          <p:nvPr/>
        </p:nvSpPr>
        <p:spPr>
          <a:xfrm>
            <a:off x="7906439" y="6618684"/>
            <a:ext cx="4285561" cy="239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Bildplatzhalter" descr="Placeholder area for inserting an image by clicking on the image icon">
            <a:extLst>
              <a:ext uri="{FF2B5EF4-FFF2-40B4-BE49-F238E27FC236}">
                <a16:creationId xmlns:a16="http://schemas.microsoft.com/office/drawing/2014/main" id="{08C881BA-C782-6366-1EA6-BC730DA2362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4955022"/>
          </a:xfrm>
          <a:solidFill>
            <a:schemeClr val="bg2"/>
          </a:solidFill>
        </p:spPr>
        <p:txBody>
          <a:bodyPr lIns="0" tIns="360000" rIns="576000"/>
          <a:lstStyle>
            <a:lvl1pPr algn="r">
              <a:defRPr sz="1200" b="1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GB" dirty="0">
                <a:effectLst/>
                <a:latin typeface="Arial" panose="020B0604020202020204" pitchFamily="34" charset="0"/>
              </a:rPr>
              <a:t>Please insert an image here</a:t>
            </a:r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61FE4E10-77D7-3148-9033-AC6658A93A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664234"/>
            <a:ext cx="10728325" cy="2269178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/>
            </a:lvl1pPr>
          </a:lstStyle>
          <a:p>
            <a:r>
              <a:rPr lang="de-DE"/>
              <a:t>Title slide 5</a:t>
            </a:r>
          </a:p>
        </p:txBody>
      </p:sp>
      <p:sp>
        <p:nvSpPr>
          <p:cNvPr id="9" name="Untertitel">
            <a:extLst>
              <a:ext uri="{FF2B5EF4-FFF2-40B4-BE49-F238E27FC236}">
                <a16:creationId xmlns:a16="http://schemas.microsoft.com/office/drawing/2014/main" id="{365DD7AD-5D00-F05B-E49A-3C952E086A0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8" y="2946292"/>
            <a:ext cx="10728324" cy="978298"/>
          </a:xfrm>
          <a:prstGeom prst="rect">
            <a:avLst/>
          </a:prstGeom>
        </p:spPr>
        <p:txBody>
          <a:bodyPr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This is the sub-line</a:t>
            </a:r>
          </a:p>
        </p:txBody>
      </p:sp>
      <p:sp>
        <p:nvSpPr>
          <p:cNvPr id="14" name="Datum">
            <a:extLst>
              <a:ext uri="{FF2B5EF4-FFF2-40B4-BE49-F238E27FC236}">
                <a16:creationId xmlns:a16="http://schemas.microsoft.com/office/drawing/2014/main" id="{3F254596-EBE3-55A0-D198-E949005F08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1836" y="3931029"/>
            <a:ext cx="10728325" cy="328438"/>
          </a:xfrm>
        </p:spPr>
        <p:txBody>
          <a:bodyPr/>
          <a:lstStyle>
            <a:lvl1pPr>
              <a:lnSpc>
                <a:spcPct val="100000"/>
              </a:lnSpc>
              <a:defRPr sz="2400" b="0"/>
            </a:lvl1pPr>
          </a:lstStyle>
          <a:p>
            <a:pPr lvl="0"/>
            <a:r>
              <a:rPr lang="de-DE"/>
              <a:t>Date</a:t>
            </a:r>
          </a:p>
        </p:txBody>
      </p:sp>
      <p:sp>
        <p:nvSpPr>
          <p:cNvPr id="11" name="Textplatzhalter">
            <a:extLst>
              <a:ext uri="{FF2B5EF4-FFF2-40B4-BE49-F238E27FC236}">
                <a16:creationId xmlns:a16="http://schemas.microsoft.com/office/drawing/2014/main" id="{9B76B437-0882-6D36-53EF-5B77E29694C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31838" y="4504359"/>
            <a:ext cx="10728325" cy="328438"/>
          </a:xfrm>
        </p:spPr>
        <p:txBody>
          <a:bodyPr/>
          <a:lstStyle>
            <a:lvl1pPr>
              <a:defRPr b="0"/>
            </a:lvl1pPr>
          </a:lstStyle>
          <a:p>
            <a:pPr lvl="0"/>
            <a:r>
              <a:rPr lang="de-DE"/>
              <a:t>CONFIDENTIALITY</a:t>
            </a:r>
          </a:p>
        </p:txBody>
      </p:sp>
    </p:spTree>
    <p:extLst>
      <p:ext uri="{BB962C8B-B14F-4D97-AF65-F5344CB8AC3E}">
        <p14:creationId xmlns:p14="http://schemas.microsoft.com/office/powerpoint/2010/main" val="160485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">
            <a:extLst>
              <a:ext uri="{FF2B5EF4-FFF2-40B4-BE49-F238E27FC236}">
                <a16:creationId xmlns:a16="http://schemas.microsoft.com/office/drawing/2014/main" id="{98A7B7FF-87B5-B752-CCCA-D1F1D30EFB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4" name="Foliennummernplatzhalter">
            <a:extLst>
              <a:ext uri="{FF2B5EF4-FFF2-40B4-BE49-F238E27FC236}">
                <a16:creationId xmlns:a16="http://schemas.microsoft.com/office/drawing/2014/main" id="{D2A0EB87-3AEC-3A1A-975D-495A30B3F9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BEBBD07D-6023-1D56-E427-FEDDC396D7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Standard text slide</a:t>
            </a:r>
            <a:endParaRPr lang="de-DE"/>
          </a:p>
        </p:txBody>
      </p:sp>
      <p:sp>
        <p:nvSpPr>
          <p:cNvPr id="5" name="Inhaltsplatzhalter">
            <a:extLst>
              <a:ext uri="{FF2B5EF4-FFF2-40B4-BE49-F238E27FC236}">
                <a16:creationId xmlns:a16="http://schemas.microsoft.com/office/drawing/2014/main" id="{07E9C968-0C37-0EDB-8C88-3B0988384D5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31837" y="1952625"/>
            <a:ext cx="10728325" cy="3924299"/>
          </a:xfrm>
        </p:spPr>
        <p:txBody>
          <a:bodyPr/>
          <a:lstStyle/>
          <a:p>
            <a:pPr lvl="0"/>
            <a:r>
              <a:rPr lang="de-DE"/>
              <a:t>Edit master text format</a:t>
            </a:r>
          </a:p>
          <a:p>
            <a:pPr lvl="1"/>
            <a:r>
              <a:rPr lang="de-DE"/>
              <a:t>Second Level</a:t>
            </a:r>
          </a:p>
          <a:p>
            <a:pPr lvl="2"/>
            <a:r>
              <a:rPr lang="de-DE"/>
              <a:t>Third Level</a:t>
            </a:r>
          </a:p>
          <a:p>
            <a:pPr lvl="3"/>
            <a:r>
              <a:rPr lang="de-DE"/>
              <a:t>Fourth Level</a:t>
            </a:r>
          </a:p>
          <a:p>
            <a:pPr lvl="4"/>
            <a:r>
              <a:rPr lang="de-DE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5235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">
            <a:extLst>
              <a:ext uri="{FF2B5EF4-FFF2-40B4-BE49-F238E27FC236}">
                <a16:creationId xmlns:a16="http://schemas.microsoft.com/office/drawing/2014/main" id="{D2A0EB87-3AEC-3A1A-975D-495A30B3F9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Fußzeilenplatzhalter">
            <a:extLst>
              <a:ext uri="{FF2B5EF4-FFF2-40B4-BE49-F238E27FC236}">
                <a16:creationId xmlns:a16="http://schemas.microsoft.com/office/drawing/2014/main" id="{98A7B7FF-87B5-B752-CCCA-D1F1D30EFB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BEBBD07D-6023-1D56-E427-FEDDC396D7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727200"/>
            <a:ext cx="10728000" cy="828673"/>
          </a:xfrm>
        </p:spPr>
        <p:txBody>
          <a:bodyPr/>
          <a:lstStyle/>
          <a:p>
            <a:r>
              <a:rPr kumimoji="0" lang="en-GB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Text slide, with two columns</a:t>
            </a:r>
            <a:endParaRPr lang="de-DE"/>
          </a:p>
        </p:txBody>
      </p:sp>
      <p:sp>
        <p:nvSpPr>
          <p:cNvPr id="5" name="Inhaltsplatzhalter">
            <a:extLst>
              <a:ext uri="{FF2B5EF4-FFF2-40B4-BE49-F238E27FC236}">
                <a16:creationId xmlns:a16="http://schemas.microsoft.com/office/drawing/2014/main" id="{F181B29B-7F3E-AE95-01D0-F32BBB2B9403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31837" y="1952625"/>
            <a:ext cx="10728000" cy="3924299"/>
          </a:xfrm>
        </p:spPr>
        <p:txBody>
          <a:bodyPr numCol="2" spcCol="216000"/>
          <a:lstStyle/>
          <a:p>
            <a:pPr lvl="0"/>
            <a:r>
              <a:rPr lang="de-DE"/>
              <a:t>Edit master text format</a:t>
            </a:r>
          </a:p>
          <a:p>
            <a:pPr lvl="1"/>
            <a:r>
              <a:rPr lang="de-DE"/>
              <a:t>Second Level</a:t>
            </a:r>
          </a:p>
          <a:p>
            <a:pPr lvl="2"/>
            <a:r>
              <a:rPr lang="de-DE"/>
              <a:t>Third Level</a:t>
            </a:r>
          </a:p>
          <a:p>
            <a:pPr lvl="3"/>
            <a:r>
              <a:rPr lang="de-DE"/>
              <a:t>Fourth Level</a:t>
            </a:r>
          </a:p>
          <a:p>
            <a:pPr lvl="4"/>
            <a:r>
              <a:rPr lang="de-DE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3696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">
            <a:extLst>
              <a:ext uri="{FF2B5EF4-FFF2-40B4-BE49-F238E27FC236}">
                <a16:creationId xmlns:a16="http://schemas.microsoft.com/office/drawing/2014/main" id="{D2A0EB87-3AEC-3A1A-975D-495A30B3F9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Fußzeilenplatzhalter">
            <a:extLst>
              <a:ext uri="{FF2B5EF4-FFF2-40B4-BE49-F238E27FC236}">
                <a16:creationId xmlns:a16="http://schemas.microsoft.com/office/drawing/2014/main" id="{98A7B7FF-87B5-B752-CCCA-D1F1D30EFB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BEBBD07D-6023-1D56-E427-FEDDC396D7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728663"/>
            <a:ext cx="8640000" cy="828673"/>
          </a:xfrm>
        </p:spPr>
        <p:txBody>
          <a:bodyPr/>
          <a:lstStyle>
            <a:lvl1pPr>
              <a:defRPr/>
            </a:lvl1pPr>
          </a:lstStyle>
          <a:p>
            <a:r>
              <a:rPr kumimoji="0" lang="de-DE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Agenda 1 </a:t>
            </a:r>
            <a:br>
              <a:rPr kumimoji="0" lang="de-DE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de-DE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Efit tem hictum et ma</a:t>
            </a:r>
            <a:endParaRPr lang="de-DE"/>
          </a:p>
        </p:txBody>
      </p:sp>
      <p:sp>
        <p:nvSpPr>
          <p:cNvPr id="7" name="Inhaltsplatzhalter">
            <a:extLst>
              <a:ext uri="{FF2B5EF4-FFF2-40B4-BE49-F238E27FC236}">
                <a16:creationId xmlns:a16="http://schemas.microsoft.com/office/drawing/2014/main" id="{46C7D8E5-8443-252A-8A90-73BAB8CE8C6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31837" y="1952625"/>
            <a:ext cx="10728325" cy="3924299"/>
          </a:xfrm>
        </p:spPr>
        <p:txBody>
          <a:bodyPr numCol="1" spcCol="342000"/>
          <a:lstStyle>
            <a:lvl1pPr marL="342900" indent="-342900">
              <a:buFont typeface="+mj-lt"/>
              <a:buAutoNum type="arabicPeriod"/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de-DE"/>
              <a:t>Edit master text format</a:t>
            </a:r>
          </a:p>
        </p:txBody>
      </p:sp>
    </p:spTree>
    <p:extLst>
      <p:ext uri="{BB962C8B-B14F-4D97-AF65-F5344CB8AC3E}">
        <p14:creationId xmlns:p14="http://schemas.microsoft.com/office/powerpoint/2010/main" val="2750925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">
            <a:extLst>
              <a:ext uri="{FF2B5EF4-FFF2-40B4-BE49-F238E27FC236}">
                <a16:creationId xmlns:a16="http://schemas.microsoft.com/office/drawing/2014/main" id="{D2A0EB87-3AEC-3A1A-975D-495A30B3F9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Fußzeilenplatzhalter">
            <a:extLst>
              <a:ext uri="{FF2B5EF4-FFF2-40B4-BE49-F238E27FC236}">
                <a16:creationId xmlns:a16="http://schemas.microsoft.com/office/drawing/2014/main" id="{98A7B7FF-87B5-B752-CCCA-D1F1D30EFB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2" name="Titel">
            <a:extLst>
              <a:ext uri="{FF2B5EF4-FFF2-40B4-BE49-F238E27FC236}">
                <a16:creationId xmlns:a16="http://schemas.microsoft.com/office/drawing/2014/main" id="{BEBBD07D-6023-1D56-E427-FEDDC396D7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0" lang="de-DE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Agenda 2 </a:t>
            </a:r>
            <a:br>
              <a:rPr kumimoji="0" lang="de-DE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de-DE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Efit tem hictum et ma</a:t>
            </a:r>
            <a:endParaRPr lang="de-DE"/>
          </a:p>
        </p:txBody>
      </p:sp>
      <p:sp>
        <p:nvSpPr>
          <p:cNvPr id="8" name="Inhaltsplatzhalter">
            <a:extLst>
              <a:ext uri="{FF2B5EF4-FFF2-40B4-BE49-F238E27FC236}">
                <a16:creationId xmlns:a16="http://schemas.microsoft.com/office/drawing/2014/main" id="{18114137-C409-3F17-2985-C5627DFAC0C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31837" y="1952625"/>
            <a:ext cx="10728325" cy="3924299"/>
          </a:xfrm>
        </p:spPr>
        <p:txBody>
          <a:bodyPr numCol="1" spcCol="342000"/>
          <a:lstStyle>
            <a:lvl1pPr marL="342900" indent="-342900">
              <a:buFont typeface="+mj-lt"/>
              <a:buAutoNum type="arabicPeriod"/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de-DE"/>
              <a:t>Edit master text format</a:t>
            </a:r>
          </a:p>
        </p:txBody>
      </p:sp>
    </p:spTree>
    <p:extLst>
      <p:ext uri="{BB962C8B-B14F-4D97-AF65-F5344CB8AC3E}">
        <p14:creationId xmlns:p14="http://schemas.microsoft.com/office/powerpoint/2010/main" val="99407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">
            <a:extLst>
              <a:ext uri="{FF2B5EF4-FFF2-40B4-BE49-F238E27FC236}">
                <a16:creationId xmlns:a16="http://schemas.microsoft.com/office/drawing/2014/main" id="{DEB1BD9D-6FA4-162B-08CF-D430EDDAAF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7659" y="6408484"/>
            <a:ext cx="554177" cy="17485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fld id="{C04C1D1B-1A0A-486E-8AD9-C74EFCD7622C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5" name="Fußzeilenplatzhalter">
            <a:extLst>
              <a:ext uri="{FF2B5EF4-FFF2-40B4-BE49-F238E27FC236}">
                <a16:creationId xmlns:a16="http://schemas.microsoft.com/office/drawing/2014/main" id="{0E22F889-BFD6-8558-78B1-E48F916080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1838" y="6408484"/>
            <a:ext cx="9958440" cy="17485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/>
              <a:t>Title of the presentation   |   CONFIDENTIALITY</a:t>
            </a:r>
            <a:endParaRPr lang="de-DE"/>
          </a:p>
        </p:txBody>
      </p:sp>
      <p:pic>
        <p:nvPicPr>
          <p:cNvPr id="7" name="Logo" descr="GIZ logo with g i z in small red letters against a white background.">
            <a:extLst>
              <a:ext uri="{FF2B5EF4-FFF2-40B4-BE49-F238E27FC236}">
                <a16:creationId xmlns:a16="http://schemas.microsoft.com/office/drawing/2014/main" id="{6BF7A529-8E44-B7D1-D1B5-F6A4194BD02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1384691" y="6170876"/>
            <a:ext cx="553168" cy="553168"/>
          </a:xfrm>
          <a:prstGeom prst="rect">
            <a:avLst/>
          </a:prstGeom>
        </p:spPr>
      </p:pic>
      <p:sp>
        <p:nvSpPr>
          <p:cNvPr id="2" name="Titel">
            <a:extLst>
              <a:ext uri="{FF2B5EF4-FFF2-40B4-BE49-F238E27FC236}">
                <a16:creationId xmlns:a16="http://schemas.microsoft.com/office/drawing/2014/main" id="{67403117-7D6D-4D83-BE2A-C9BD75598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7" y="728663"/>
            <a:ext cx="10728325" cy="82867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de-DE"/>
              <a:t>Edit master title format</a:t>
            </a:r>
          </a:p>
        </p:txBody>
      </p:sp>
      <p:sp>
        <p:nvSpPr>
          <p:cNvPr id="3" name="Textplatzhalter">
            <a:extLst>
              <a:ext uri="{FF2B5EF4-FFF2-40B4-BE49-F238E27FC236}">
                <a16:creationId xmlns:a16="http://schemas.microsoft.com/office/drawing/2014/main" id="{A7382CAB-BF7E-01AC-3BE7-5B43C268E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7" y="1952625"/>
            <a:ext cx="10728325" cy="392429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 vero eos et accusam </a:t>
            </a:r>
          </a:p>
          <a:p>
            <a:pPr marL="0" marR="0" lvl="1" indent="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Etjusto duo dolores et ea rebum. Stet clita kasd gubergren, no sea takimata sanctus est. Lorem ipsum dolor sit amet orem ipsum dolor sit amet, consetetur sadipscing elitr. </a:t>
            </a:r>
          </a:p>
          <a:p>
            <a:pPr marL="285750" marR="0" lvl="2" indent="-28575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-"/>
              <a:tabLst/>
              <a:defRPr/>
            </a:pP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Sed diam voluptua at vero.</a:t>
            </a:r>
          </a:p>
          <a:p>
            <a:pPr marL="285750" marR="0" lvl="2" indent="-28575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-"/>
              <a:tabLst/>
              <a:defRPr/>
            </a:pP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Eos et accusam et justo duo dolores. </a:t>
            </a:r>
          </a:p>
          <a:p>
            <a:pPr marL="285750" marR="0" lvl="2" indent="-28575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-"/>
              <a:tabLst/>
              <a:defRPr/>
            </a:pP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Stet clita kasd gubergren. </a:t>
            </a:r>
          </a:p>
          <a:p>
            <a:pPr marL="574675" marR="0" lvl="3" indent="-28575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-"/>
              <a:tabLst/>
              <a:defRPr/>
            </a:pP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Olor sit amet orem. </a:t>
            </a:r>
          </a:p>
          <a:p>
            <a:pPr marL="860425" marR="0" lvl="4" indent="-28575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-"/>
              <a:tabLst/>
              <a:defRPr/>
            </a:pP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So sea takimata sanctus est.</a:t>
            </a:r>
          </a:p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3256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71" r:id="rId4"/>
    <p:sldLayoutId id="2147483672" r:id="rId5"/>
    <p:sldLayoutId id="2147483657" r:id="rId6"/>
    <p:sldLayoutId id="2147483666" r:id="rId7"/>
    <p:sldLayoutId id="2147483659" r:id="rId8"/>
    <p:sldLayoutId id="2147483658" r:id="rId9"/>
    <p:sldLayoutId id="2147483679" r:id="rId10"/>
    <p:sldLayoutId id="2147483678" r:id="rId11"/>
    <p:sldLayoutId id="2147483660" r:id="rId12"/>
    <p:sldLayoutId id="2147483680" r:id="rId13"/>
    <p:sldLayoutId id="2147483661" r:id="rId14"/>
    <p:sldLayoutId id="2147483662" r:id="rId15"/>
    <p:sldLayoutId id="2147483669" r:id="rId16"/>
    <p:sldLayoutId id="2147483667" r:id="rId17"/>
    <p:sldLayoutId id="2147483673" r:id="rId18"/>
    <p:sldLayoutId id="2147483676" r:id="rId19"/>
    <p:sldLayoutId id="2147483677" r:id="rId20"/>
    <p:sldLayoutId id="2147483663" r:id="rId21"/>
    <p:sldLayoutId id="2147483665" r:id="rId22"/>
    <p:sldLayoutId id="2147483681" r:id="rId23"/>
    <p:sldLayoutId id="2147483668" r:id="rId24"/>
    <p:sldLayoutId id="2147483670" r:id="rId25"/>
    <p:sldLayoutId id="2147483682" r:id="rId2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ts val="2400"/>
        </a:lnSpc>
        <a:spcBef>
          <a:spcPts val="0"/>
        </a:spcBef>
        <a:buFont typeface="Arial" panose="020B0604020202020204" pitchFamily="34" charset="0"/>
        <a:buNone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ts val="24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285750" indent="-285750" algn="l" defTabSz="914400" rtl="0" eaLnBrk="1" latinLnBrk="0" hangingPunct="1">
        <a:lnSpc>
          <a:spcPts val="2400"/>
        </a:lnSpc>
        <a:spcBef>
          <a:spcPts val="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74675" indent="-285750" algn="l" defTabSz="914400" rtl="0" eaLnBrk="1" latinLnBrk="0" hangingPunct="1">
        <a:lnSpc>
          <a:spcPts val="2400"/>
        </a:lnSpc>
        <a:spcBef>
          <a:spcPts val="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60425" indent="-285750" algn="l" defTabSz="914400" rtl="0" eaLnBrk="1" latinLnBrk="0" hangingPunct="1">
        <a:lnSpc>
          <a:spcPts val="2400"/>
        </a:lnSpc>
        <a:spcBef>
          <a:spcPts val="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074738" indent="-228600" algn="l" defTabSz="914400" rtl="0" eaLnBrk="1" latinLnBrk="0" hangingPunct="1">
        <a:lnSpc>
          <a:spcPts val="2400"/>
        </a:lnSpc>
        <a:spcBef>
          <a:spcPts val="0"/>
        </a:spcBef>
        <a:buFont typeface="Symbol" panose="05050102010706020507" pitchFamily="18" charset="2"/>
        <a:buChar char="-"/>
        <a:tabLst>
          <a:tab pos="1074738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orient="horz" pos="1230" userDrawn="1">
          <p15:clr>
            <a:srgbClr val="F26B43"/>
          </p15:clr>
        </p15:guide>
        <p15:guide id="8" pos="461" userDrawn="1">
          <p15:clr>
            <a:srgbClr val="F26B43"/>
          </p15:clr>
        </p15:guide>
        <p15:guide id="9" pos="7219" userDrawn="1">
          <p15:clr>
            <a:srgbClr val="F26B43"/>
          </p15:clr>
        </p15:guide>
        <p15:guide id="10" orient="horz" pos="3702" userDrawn="1">
          <p15:clr>
            <a:srgbClr val="F26B43"/>
          </p15:clr>
        </p15:guide>
        <p15:guide id="11" orient="horz" pos="981" userDrawn="1">
          <p15:clr>
            <a:srgbClr val="F26B43"/>
          </p15:clr>
        </p15:guide>
        <p15:guide id="12" orient="horz" pos="459" userDrawn="1">
          <p15:clr>
            <a:srgbClr val="F26B43"/>
          </p15:clr>
        </p15:guide>
        <p15:guide id="13" pos="3727" userDrawn="1">
          <p15:clr>
            <a:srgbClr val="F26B43"/>
          </p15:clr>
        </p15:guide>
        <p15:guide id="14" pos="395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sv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sv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sv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sv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sv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sv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sv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sv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2CC95-CE03-3075-80AC-CB25D1A335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SKYE II PROCESS MAP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EF3867-ED4E-24F8-966E-A28231040A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31837" y="3931029"/>
            <a:ext cx="1198564" cy="328438"/>
          </a:xfrm>
        </p:spPr>
        <p:txBody>
          <a:bodyPr/>
          <a:lstStyle/>
          <a:p>
            <a:r>
              <a:rPr lang="en-GB" sz="1200" dirty="0"/>
              <a:t>10.06.2025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172374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943DF5-D33E-33EF-D2C9-440C5B6665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44B013C-7063-1D6E-2BC5-8F4CAD3485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2CB0EE-005E-BE18-1FAB-1982113A4202}"/>
              </a:ext>
            </a:extLst>
          </p:cNvPr>
          <p:cNvSpPr/>
          <p:nvPr/>
        </p:nvSpPr>
        <p:spPr>
          <a:xfrm rot="16200000">
            <a:off x="1979778" y="2148193"/>
            <a:ext cx="917098" cy="32575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/>
              <a:t>Who? </a:t>
            </a:r>
            <a:r>
              <a:rPr lang="de-DE" sz="900" dirty="0" err="1"/>
              <a:t>Responsibility</a:t>
            </a:r>
            <a:endParaRPr lang="en-US" sz="9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90241E-8CD3-A677-5C3B-AB4C83B2976B}"/>
              </a:ext>
            </a:extLst>
          </p:cNvPr>
          <p:cNvSpPr/>
          <p:nvPr/>
        </p:nvSpPr>
        <p:spPr>
          <a:xfrm rot="16200000">
            <a:off x="1658500" y="4521905"/>
            <a:ext cx="1572841" cy="32575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/>
              <a:t>What/Ressources</a:t>
            </a:r>
            <a:endParaRPr lang="en-US" sz="900" dirty="0"/>
          </a:p>
        </p:txBody>
      </p:sp>
      <p:pic>
        <p:nvPicPr>
          <p:cNvPr id="13" name="Graphic 12" descr="Badge Tick with solid fill">
            <a:extLst>
              <a:ext uri="{FF2B5EF4-FFF2-40B4-BE49-F238E27FC236}">
                <a16:creationId xmlns:a16="http://schemas.microsoft.com/office/drawing/2014/main" id="{B38ABB6C-B844-7432-110B-EDE426FCFCE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153444" y="3165366"/>
            <a:ext cx="395419" cy="39541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BC5AFD2-E7AD-2179-EFF5-4896937488F2}"/>
              </a:ext>
            </a:extLst>
          </p:cNvPr>
          <p:cNvSpPr/>
          <p:nvPr/>
        </p:nvSpPr>
        <p:spPr>
          <a:xfrm>
            <a:off x="2607798" y="1852522"/>
            <a:ext cx="7142504" cy="916038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1CDD731-2794-18AC-44FE-E837F05AF7C3}"/>
              </a:ext>
            </a:extLst>
          </p:cNvPr>
          <p:cNvSpPr/>
          <p:nvPr/>
        </p:nvSpPr>
        <p:spPr>
          <a:xfrm>
            <a:off x="2607798" y="3894797"/>
            <a:ext cx="7142504" cy="1572841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A4D11C00-17E4-B319-C617-4011F0CED0E4}"/>
              </a:ext>
            </a:extLst>
          </p:cNvPr>
          <p:cNvSpPr txBox="1">
            <a:spLocks/>
          </p:cNvSpPr>
          <p:nvPr/>
        </p:nvSpPr>
        <p:spPr>
          <a:xfrm>
            <a:off x="164215" y="244347"/>
            <a:ext cx="4396485" cy="2302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Activities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/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steps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M&amp;E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process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Output 3.1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51861C6-592B-BC2D-3B88-35F0C81C407C}"/>
              </a:ext>
            </a:extLst>
          </p:cNvPr>
          <p:cNvSpPr/>
          <p:nvPr/>
        </p:nvSpPr>
        <p:spPr>
          <a:xfrm>
            <a:off x="1852902" y="2774742"/>
            <a:ext cx="1224000" cy="1116490"/>
          </a:xfrm>
          <a:prstGeom prst="ellipse">
            <a:avLst/>
          </a:prstGeom>
          <a:noFill/>
          <a:ln>
            <a:solidFill>
              <a:srgbClr val="017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804C15E-22E1-69C0-39FD-B905B4A182CB}"/>
              </a:ext>
            </a:extLst>
          </p:cNvPr>
          <p:cNvGrpSpPr/>
          <p:nvPr/>
        </p:nvGrpSpPr>
        <p:grpSpPr>
          <a:xfrm>
            <a:off x="3038556" y="2158627"/>
            <a:ext cx="1576888" cy="2651246"/>
            <a:chOff x="2847220" y="2158627"/>
            <a:chExt cx="1576888" cy="2651246"/>
          </a:xfrm>
        </p:grpSpPr>
        <p:sp>
          <p:nvSpPr>
            <p:cNvPr id="12" name="Arrow: Chevron 11">
              <a:extLst>
                <a:ext uri="{FF2B5EF4-FFF2-40B4-BE49-F238E27FC236}">
                  <a16:creationId xmlns:a16="http://schemas.microsoft.com/office/drawing/2014/main" id="{D8A1603B-F90B-5C27-F0CE-1C09875F0C71}"/>
                </a:ext>
              </a:extLst>
            </p:cNvPr>
            <p:cNvSpPr/>
            <p:nvPr/>
          </p:nvSpPr>
          <p:spPr>
            <a:xfrm>
              <a:off x="2847220" y="2938288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F8625BA-4835-5233-BC00-3832F0189353}"/>
                </a:ext>
              </a:extLst>
            </p:cNvPr>
            <p:cNvSpPr txBox="1"/>
            <p:nvPr/>
          </p:nvSpPr>
          <p:spPr>
            <a:xfrm>
              <a:off x="3037218" y="2158627"/>
              <a:ext cx="104518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Technical Advisor</a:t>
              </a:r>
            </a:p>
          </p:txBody>
        </p:sp>
        <p:sp>
          <p:nvSpPr>
            <p:cNvPr id="19" name="Textfeld 14">
              <a:extLst>
                <a:ext uri="{FF2B5EF4-FFF2-40B4-BE49-F238E27FC236}">
                  <a16:creationId xmlns:a16="http://schemas.microsoft.com/office/drawing/2014/main" id="{85C27D1F-BEEE-D733-E412-6C4B24BF9A88}"/>
                </a:ext>
              </a:extLst>
            </p:cNvPr>
            <p:cNvSpPr txBox="1"/>
            <p:nvPr/>
          </p:nvSpPr>
          <p:spPr>
            <a:xfrm>
              <a:off x="3250887" y="3032689"/>
              <a:ext cx="790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spcBef>
                  <a:spcPts val="300"/>
                </a:spcBef>
                <a:spcAft>
                  <a:spcPts val="300"/>
                </a:spcAft>
              </a:pPr>
              <a:r>
                <a:rPr lang="de-DE" sz="800" b="1" dirty="0">
                  <a:solidFill>
                    <a:schemeClr val="bg1"/>
                  </a:solidFill>
                </a:rPr>
                <a:t>Reports launch and </a:t>
              </a:r>
              <a:r>
                <a:rPr lang="de-DE" sz="800" b="1" dirty="0" err="1">
                  <a:solidFill>
                    <a:schemeClr val="bg1"/>
                  </a:solidFill>
                </a:rPr>
                <a:t>operation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status</a:t>
              </a:r>
              <a:endParaRPr lang="de-DE" sz="8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0" name="Gerade Verbindung 26">
              <a:extLst>
                <a:ext uri="{FF2B5EF4-FFF2-40B4-BE49-F238E27FC236}">
                  <a16:creationId xmlns:a16="http://schemas.microsoft.com/office/drawing/2014/main" id="{E68C900F-58E8-5185-89AC-824973EDC5AD}"/>
                </a:ext>
              </a:extLst>
            </p:cNvPr>
            <p:cNvCxnSpPr/>
            <p:nvPr/>
          </p:nvCxnSpPr>
          <p:spPr>
            <a:xfrm>
              <a:off x="3542779" y="2457110"/>
              <a:ext cx="0" cy="46189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6">
              <a:extLst>
                <a:ext uri="{FF2B5EF4-FFF2-40B4-BE49-F238E27FC236}">
                  <a16:creationId xmlns:a16="http://schemas.microsoft.com/office/drawing/2014/main" id="{CC7A22F3-68BF-12CE-F6FB-022547278F05}"/>
                </a:ext>
              </a:extLst>
            </p:cNvPr>
            <p:cNvSpPr txBox="1"/>
            <p:nvPr/>
          </p:nvSpPr>
          <p:spPr>
            <a:xfrm>
              <a:off x="3026319" y="4225098"/>
              <a:ext cx="11527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Sends in commissioning documents (media report &amp; photos)</a:t>
              </a:r>
            </a:p>
          </p:txBody>
        </p:sp>
        <p:cxnSp>
          <p:nvCxnSpPr>
            <p:cNvPr id="22" name="Gerade Verbindung 28">
              <a:extLst>
                <a:ext uri="{FF2B5EF4-FFF2-40B4-BE49-F238E27FC236}">
                  <a16:creationId xmlns:a16="http://schemas.microsoft.com/office/drawing/2014/main" id="{E03CCB5E-37E9-D5B6-1EDC-97961EE2D629}"/>
                </a:ext>
              </a:extLst>
            </p:cNvPr>
            <p:cNvCxnSpPr>
              <a:cxnSpLocks/>
            </p:cNvCxnSpPr>
            <p:nvPr/>
          </p:nvCxnSpPr>
          <p:spPr>
            <a:xfrm>
              <a:off x="3502502" y="3734382"/>
              <a:ext cx="0" cy="41578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AFA2BE3-2DF8-085C-B211-69B33396AB8C}"/>
              </a:ext>
            </a:extLst>
          </p:cNvPr>
          <p:cNvGrpSpPr/>
          <p:nvPr/>
        </p:nvGrpSpPr>
        <p:grpSpPr>
          <a:xfrm>
            <a:off x="4520877" y="2181768"/>
            <a:ext cx="1576888" cy="2651760"/>
            <a:chOff x="5635569" y="2166150"/>
            <a:chExt cx="1576888" cy="2651760"/>
          </a:xfrm>
        </p:grpSpPr>
        <p:sp>
          <p:nvSpPr>
            <p:cNvPr id="30" name="TextBox 6">
              <a:extLst>
                <a:ext uri="{FF2B5EF4-FFF2-40B4-BE49-F238E27FC236}">
                  <a16:creationId xmlns:a16="http://schemas.microsoft.com/office/drawing/2014/main" id="{0693E54F-03F4-301E-E4AC-9708A9950839}"/>
                </a:ext>
              </a:extLst>
            </p:cNvPr>
            <p:cNvSpPr txBox="1"/>
            <p:nvPr/>
          </p:nvSpPr>
          <p:spPr>
            <a:xfrm>
              <a:off x="5893326" y="2166150"/>
              <a:ext cx="102481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Technical Advisor</a:t>
              </a:r>
            </a:p>
          </p:txBody>
        </p:sp>
        <p:cxnSp>
          <p:nvCxnSpPr>
            <p:cNvPr id="31" name="Gerade Verbindung 54">
              <a:extLst>
                <a:ext uri="{FF2B5EF4-FFF2-40B4-BE49-F238E27FC236}">
                  <a16:creationId xmlns:a16="http://schemas.microsoft.com/office/drawing/2014/main" id="{E6212D6F-053F-2DBF-DDCF-18745A8FF501}"/>
                </a:ext>
              </a:extLst>
            </p:cNvPr>
            <p:cNvCxnSpPr/>
            <p:nvPr/>
          </p:nvCxnSpPr>
          <p:spPr>
            <a:xfrm>
              <a:off x="6399056" y="2457110"/>
              <a:ext cx="0" cy="46189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6">
              <a:extLst>
                <a:ext uri="{FF2B5EF4-FFF2-40B4-BE49-F238E27FC236}">
                  <a16:creationId xmlns:a16="http://schemas.microsoft.com/office/drawing/2014/main" id="{411CDEE6-8C43-ACC0-77A6-047B81247846}"/>
                </a:ext>
              </a:extLst>
            </p:cNvPr>
            <p:cNvSpPr txBox="1"/>
            <p:nvPr/>
          </p:nvSpPr>
          <p:spPr>
            <a:xfrm>
              <a:off x="6021081" y="4233135"/>
              <a:ext cx="9326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3.1 Tool, accompanying documents (</a:t>
              </a:r>
              <a:r>
                <a:rPr lang="en-US" sz="800" dirty="0" err="1"/>
                <a:t>MoV</a:t>
              </a:r>
              <a:r>
                <a:rPr lang="en-US" sz="800" dirty="0"/>
                <a:t>)</a:t>
              </a:r>
            </a:p>
          </p:txBody>
        </p:sp>
        <p:cxnSp>
          <p:nvCxnSpPr>
            <p:cNvPr id="33" name="Gerade Verbindung 56">
              <a:extLst>
                <a:ext uri="{FF2B5EF4-FFF2-40B4-BE49-F238E27FC236}">
                  <a16:creationId xmlns:a16="http://schemas.microsoft.com/office/drawing/2014/main" id="{89929AE7-FD3C-647D-FD84-FFDCBC117834}"/>
                </a:ext>
              </a:extLst>
            </p:cNvPr>
            <p:cNvCxnSpPr>
              <a:cxnSpLocks/>
            </p:cNvCxnSpPr>
            <p:nvPr/>
          </p:nvCxnSpPr>
          <p:spPr>
            <a:xfrm>
              <a:off x="6397823" y="3734382"/>
              <a:ext cx="1" cy="47226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Arrow: Chevron 4">
              <a:extLst>
                <a:ext uri="{FF2B5EF4-FFF2-40B4-BE49-F238E27FC236}">
                  <a16:creationId xmlns:a16="http://schemas.microsoft.com/office/drawing/2014/main" id="{5B459D27-30D6-4141-AFE1-84244706CDBE}"/>
                </a:ext>
              </a:extLst>
            </p:cNvPr>
            <p:cNvSpPr/>
            <p:nvPr/>
          </p:nvSpPr>
          <p:spPr>
            <a:xfrm>
              <a:off x="5635569" y="2938288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37" name="Textfeld 53">
              <a:extLst>
                <a:ext uri="{FF2B5EF4-FFF2-40B4-BE49-F238E27FC236}">
                  <a16:creationId xmlns:a16="http://schemas.microsoft.com/office/drawing/2014/main" id="{56B0FDF7-219F-ACB6-92A4-A3980A28D3AC}"/>
                </a:ext>
              </a:extLst>
            </p:cNvPr>
            <p:cNvSpPr txBox="1"/>
            <p:nvPr/>
          </p:nvSpPr>
          <p:spPr>
            <a:xfrm>
              <a:off x="6038776" y="2917488"/>
              <a:ext cx="97036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spcBef>
                  <a:spcPts val="300"/>
                </a:spcBef>
                <a:spcAft>
                  <a:spcPts val="300"/>
                </a:spcAft>
              </a:pPr>
              <a:r>
                <a:rPr lang="de-DE" sz="800" b="1" dirty="0" err="1">
                  <a:solidFill>
                    <a:schemeClr val="bg1"/>
                  </a:solidFill>
                </a:rPr>
                <a:t>Submits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completed</a:t>
              </a:r>
              <a:r>
                <a:rPr lang="de-DE" sz="800" b="1" dirty="0">
                  <a:solidFill>
                    <a:schemeClr val="bg1"/>
                  </a:solidFill>
                </a:rPr>
                <a:t> 3.1 </a:t>
              </a:r>
              <a:r>
                <a:rPr lang="de-DE" sz="800" b="1" dirty="0" err="1">
                  <a:solidFill>
                    <a:schemeClr val="bg1"/>
                  </a:solidFill>
                </a:rPr>
                <a:t>tool</a:t>
              </a:r>
              <a:r>
                <a:rPr lang="de-DE" sz="800" b="1" dirty="0">
                  <a:solidFill>
                    <a:schemeClr val="bg1"/>
                  </a:solidFill>
                </a:rPr>
                <a:t> and </a:t>
              </a:r>
              <a:r>
                <a:rPr lang="en-US" sz="800" b="1" dirty="0">
                  <a:solidFill>
                    <a:schemeClr val="bg1"/>
                  </a:solidFill>
                </a:rPr>
                <a:t>accompanying documents (</a:t>
              </a:r>
              <a:r>
                <a:rPr lang="en-US" sz="800" b="1" dirty="0" err="1">
                  <a:solidFill>
                    <a:schemeClr val="bg1"/>
                  </a:solidFill>
                </a:rPr>
                <a:t>MoV</a:t>
              </a:r>
              <a:r>
                <a:rPr lang="en-US" sz="800" b="1" dirty="0">
                  <a:solidFill>
                    <a:schemeClr val="bg1"/>
                  </a:solidFill>
                </a:rPr>
                <a:t>)</a:t>
              </a:r>
              <a:endParaRPr lang="de-DE" sz="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743FE85-2819-AD88-EB1E-E07CB78695AF}"/>
              </a:ext>
            </a:extLst>
          </p:cNvPr>
          <p:cNvGrpSpPr/>
          <p:nvPr/>
        </p:nvGrpSpPr>
        <p:grpSpPr>
          <a:xfrm>
            <a:off x="6009528" y="2181768"/>
            <a:ext cx="1576888" cy="2880802"/>
            <a:chOff x="7060380" y="2158627"/>
            <a:chExt cx="1576888" cy="2880802"/>
          </a:xfrm>
        </p:grpSpPr>
        <p:sp>
          <p:nvSpPr>
            <p:cNvPr id="38" name="Arrow: Chevron 4">
              <a:extLst>
                <a:ext uri="{FF2B5EF4-FFF2-40B4-BE49-F238E27FC236}">
                  <a16:creationId xmlns:a16="http://schemas.microsoft.com/office/drawing/2014/main" id="{6789F7B8-6828-FA17-D49D-BD9DE2F42C1D}"/>
                </a:ext>
              </a:extLst>
            </p:cNvPr>
            <p:cNvSpPr/>
            <p:nvPr/>
          </p:nvSpPr>
          <p:spPr>
            <a:xfrm>
              <a:off x="7060380" y="2938288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39" name="Textfeld 75">
              <a:extLst>
                <a:ext uri="{FF2B5EF4-FFF2-40B4-BE49-F238E27FC236}">
                  <a16:creationId xmlns:a16="http://schemas.microsoft.com/office/drawing/2014/main" id="{873FDC76-12BE-2475-3B8C-115C84550728}"/>
                </a:ext>
              </a:extLst>
            </p:cNvPr>
            <p:cNvSpPr txBox="1"/>
            <p:nvPr/>
          </p:nvSpPr>
          <p:spPr>
            <a:xfrm>
              <a:off x="7422074" y="2985992"/>
              <a:ext cx="105296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spcBef>
                  <a:spcPts val="300"/>
                </a:spcBef>
                <a:spcAft>
                  <a:spcPts val="300"/>
                </a:spcAft>
              </a:pPr>
              <a:r>
                <a:rPr lang="de-DE" sz="800" b="1" dirty="0">
                  <a:solidFill>
                    <a:schemeClr val="bg1"/>
                  </a:solidFill>
                </a:rPr>
                <a:t>Checking </a:t>
              </a:r>
              <a:r>
                <a:rPr lang="de-DE" sz="800" b="1" dirty="0" err="1">
                  <a:solidFill>
                    <a:schemeClr val="bg1"/>
                  </a:solidFill>
                </a:rPr>
                <a:t>of</a:t>
              </a:r>
              <a:r>
                <a:rPr lang="de-DE" sz="800" b="1" dirty="0">
                  <a:solidFill>
                    <a:schemeClr val="bg1"/>
                  </a:solidFill>
                </a:rPr>
                <a:t>  </a:t>
              </a:r>
              <a:r>
                <a:rPr lang="de-DE" sz="800" b="1" dirty="0" err="1">
                  <a:solidFill>
                    <a:schemeClr val="bg1"/>
                  </a:solidFill>
                </a:rPr>
                <a:t>completed</a:t>
              </a:r>
              <a:r>
                <a:rPr lang="de-DE" sz="800" b="1" dirty="0">
                  <a:solidFill>
                    <a:schemeClr val="bg1"/>
                  </a:solidFill>
                </a:rPr>
                <a:t> 3.1 </a:t>
              </a:r>
              <a:r>
                <a:rPr lang="de-DE" sz="800" b="1" dirty="0" err="1">
                  <a:solidFill>
                    <a:schemeClr val="bg1"/>
                  </a:solidFill>
                </a:rPr>
                <a:t>data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collection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tool</a:t>
              </a:r>
              <a:r>
                <a:rPr lang="de-DE" sz="800" b="1" dirty="0">
                  <a:solidFill>
                    <a:schemeClr val="bg1"/>
                  </a:solidFill>
                </a:rPr>
                <a:t> and </a:t>
              </a:r>
              <a:r>
                <a:rPr lang="de-DE" sz="800" b="1" dirty="0" err="1">
                  <a:solidFill>
                    <a:schemeClr val="bg1"/>
                  </a:solidFill>
                </a:rPr>
                <a:t>informing</a:t>
              </a:r>
              <a:r>
                <a:rPr lang="de-DE" sz="800" b="1" dirty="0">
                  <a:solidFill>
                    <a:schemeClr val="bg1"/>
                  </a:solidFill>
                </a:rPr>
                <a:t> TA</a:t>
              </a:r>
            </a:p>
          </p:txBody>
        </p:sp>
        <p:sp>
          <p:nvSpPr>
            <p:cNvPr id="40" name="TextBox 6">
              <a:extLst>
                <a:ext uri="{FF2B5EF4-FFF2-40B4-BE49-F238E27FC236}">
                  <a16:creationId xmlns:a16="http://schemas.microsoft.com/office/drawing/2014/main" id="{C54AF727-173D-5297-BC22-B1D42D667244}"/>
                </a:ext>
              </a:extLst>
            </p:cNvPr>
            <p:cNvSpPr txBox="1"/>
            <p:nvPr/>
          </p:nvSpPr>
          <p:spPr>
            <a:xfrm>
              <a:off x="7384920" y="2158627"/>
              <a:ext cx="77689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M&amp;E Officer</a:t>
              </a:r>
            </a:p>
          </p:txBody>
        </p:sp>
        <p:cxnSp>
          <p:nvCxnSpPr>
            <p:cNvPr id="41" name="Gerade Verbindung 77">
              <a:extLst>
                <a:ext uri="{FF2B5EF4-FFF2-40B4-BE49-F238E27FC236}">
                  <a16:creationId xmlns:a16="http://schemas.microsoft.com/office/drawing/2014/main" id="{D44D3A79-412A-6EB7-C80D-71F04A64EFA3}"/>
                </a:ext>
              </a:extLst>
            </p:cNvPr>
            <p:cNvCxnSpPr/>
            <p:nvPr/>
          </p:nvCxnSpPr>
          <p:spPr>
            <a:xfrm>
              <a:off x="7746676" y="2439987"/>
              <a:ext cx="0" cy="46189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6">
              <a:extLst>
                <a:ext uri="{FF2B5EF4-FFF2-40B4-BE49-F238E27FC236}">
                  <a16:creationId xmlns:a16="http://schemas.microsoft.com/office/drawing/2014/main" id="{2971505C-E8E4-8FA2-ECCD-F893B48E5CDC}"/>
                </a:ext>
              </a:extLst>
            </p:cNvPr>
            <p:cNvSpPr txBox="1"/>
            <p:nvPr/>
          </p:nvSpPr>
          <p:spPr>
            <a:xfrm>
              <a:off x="7206895" y="4208432"/>
              <a:ext cx="11527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Checking and informing Technical Advisor about completeness or request for additional information</a:t>
              </a:r>
            </a:p>
          </p:txBody>
        </p:sp>
        <p:cxnSp>
          <p:nvCxnSpPr>
            <p:cNvPr id="43" name="Gerade Verbindung 79">
              <a:extLst>
                <a:ext uri="{FF2B5EF4-FFF2-40B4-BE49-F238E27FC236}">
                  <a16:creationId xmlns:a16="http://schemas.microsoft.com/office/drawing/2014/main" id="{16A62BA7-0D7A-BC4D-ACCE-05298D8728C0}"/>
                </a:ext>
              </a:extLst>
            </p:cNvPr>
            <p:cNvCxnSpPr>
              <a:cxnSpLocks/>
            </p:cNvCxnSpPr>
            <p:nvPr/>
          </p:nvCxnSpPr>
          <p:spPr>
            <a:xfrm>
              <a:off x="7773367" y="3746574"/>
              <a:ext cx="0" cy="41578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feld 13">
            <a:extLst>
              <a:ext uri="{FF2B5EF4-FFF2-40B4-BE49-F238E27FC236}">
                <a16:creationId xmlns:a16="http://schemas.microsoft.com/office/drawing/2014/main" id="{E441213E-A23A-DE40-FB56-517CBF5A44DB}"/>
              </a:ext>
            </a:extLst>
          </p:cNvPr>
          <p:cNvSpPr txBox="1"/>
          <p:nvPr/>
        </p:nvSpPr>
        <p:spPr>
          <a:xfrm>
            <a:off x="1994689" y="2947989"/>
            <a:ext cx="9599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700" b="1" dirty="0"/>
              <a:t>Trigger:</a:t>
            </a:r>
          </a:p>
          <a:p>
            <a:pPr algn="l"/>
            <a:r>
              <a:rPr lang="de-DE" sz="700" dirty="0"/>
              <a:t>Technical </a:t>
            </a:r>
            <a:r>
              <a:rPr lang="de-DE" sz="700" dirty="0" err="1"/>
              <a:t>Advisor</a:t>
            </a:r>
            <a:r>
              <a:rPr lang="de-DE" sz="700" dirty="0"/>
              <a:t> </a:t>
            </a:r>
            <a:r>
              <a:rPr lang="de-DE" sz="700" dirty="0" err="1"/>
              <a:t>flags</a:t>
            </a:r>
            <a:r>
              <a:rPr lang="de-DE" sz="700" dirty="0"/>
              <a:t> </a:t>
            </a:r>
            <a:r>
              <a:rPr lang="de-DE" sz="700" dirty="0" err="1"/>
              <a:t>that</a:t>
            </a:r>
            <a:r>
              <a:rPr lang="de-DE" sz="700" dirty="0"/>
              <a:t> a </a:t>
            </a:r>
            <a:r>
              <a:rPr lang="de-DE" sz="700" dirty="0" err="1"/>
              <a:t>new</a:t>
            </a:r>
            <a:r>
              <a:rPr lang="de-DE" sz="700" dirty="0"/>
              <a:t> </a:t>
            </a:r>
            <a:r>
              <a:rPr lang="de-DE" sz="700" dirty="0" err="1"/>
              <a:t>job</a:t>
            </a:r>
            <a:r>
              <a:rPr lang="de-DE" sz="700" dirty="0"/>
              <a:t> </a:t>
            </a:r>
            <a:r>
              <a:rPr lang="de-DE" sz="700" dirty="0" err="1"/>
              <a:t>centre</a:t>
            </a:r>
            <a:r>
              <a:rPr lang="de-DE" sz="700" dirty="0"/>
              <a:t> </a:t>
            </a:r>
            <a:r>
              <a:rPr lang="de-DE" sz="700" dirty="0" err="1"/>
              <a:t>has</a:t>
            </a:r>
            <a:r>
              <a:rPr lang="de-DE" sz="700" dirty="0"/>
              <a:t> been </a:t>
            </a:r>
            <a:r>
              <a:rPr lang="de-DE" sz="700" dirty="0" err="1"/>
              <a:t>launched</a:t>
            </a:r>
            <a:r>
              <a:rPr lang="de-DE" sz="700" dirty="0"/>
              <a:t> and in </a:t>
            </a:r>
            <a:r>
              <a:rPr lang="de-DE" sz="700" dirty="0" err="1"/>
              <a:t>operation</a:t>
            </a:r>
            <a:r>
              <a:rPr lang="de-DE" sz="700" dirty="0"/>
              <a:t>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0A000A6-15B1-FE4F-D99A-7E045CED3313}"/>
              </a:ext>
            </a:extLst>
          </p:cNvPr>
          <p:cNvSpPr txBox="1"/>
          <p:nvPr/>
        </p:nvSpPr>
        <p:spPr>
          <a:xfrm>
            <a:off x="64625" y="404028"/>
            <a:ext cx="2391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>
                <a:solidFill>
                  <a:srgbClr val="C00000"/>
                </a:solidFill>
              </a:rPr>
              <a:t>No. of jobs centres in operation</a:t>
            </a:r>
            <a:endParaRPr lang="en-US" sz="1200" i="1" dirty="0">
              <a:solidFill>
                <a:srgbClr val="C00000"/>
              </a:solidFill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6A965F06-A784-2682-65D2-FBA69466E3E7}"/>
              </a:ext>
            </a:extLst>
          </p:cNvPr>
          <p:cNvCxnSpPr>
            <a:cxnSpLocks/>
          </p:cNvCxnSpPr>
          <p:nvPr/>
        </p:nvCxnSpPr>
        <p:spPr>
          <a:xfrm>
            <a:off x="9236" y="0"/>
            <a:ext cx="0" cy="61200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899CA7B6-C0EC-6FDA-119A-1C11EF0FA686}"/>
              </a:ext>
            </a:extLst>
          </p:cNvPr>
          <p:cNvGrpSpPr/>
          <p:nvPr/>
        </p:nvGrpSpPr>
        <p:grpSpPr>
          <a:xfrm>
            <a:off x="7517543" y="2199443"/>
            <a:ext cx="1576888" cy="2363648"/>
            <a:chOff x="8475040" y="2167292"/>
            <a:chExt cx="1576888" cy="2363648"/>
          </a:xfrm>
        </p:grpSpPr>
        <p:sp>
          <p:nvSpPr>
            <p:cNvPr id="9" name="Arrow: Chevron 4">
              <a:extLst>
                <a:ext uri="{FF2B5EF4-FFF2-40B4-BE49-F238E27FC236}">
                  <a16:creationId xmlns:a16="http://schemas.microsoft.com/office/drawing/2014/main" id="{76005F64-A1BE-19A1-B46D-7F10A1E7FC96}"/>
                </a:ext>
              </a:extLst>
            </p:cNvPr>
            <p:cNvSpPr/>
            <p:nvPr/>
          </p:nvSpPr>
          <p:spPr>
            <a:xfrm>
              <a:off x="8475040" y="2930532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23" name="TextBox 6">
              <a:extLst>
                <a:ext uri="{FF2B5EF4-FFF2-40B4-BE49-F238E27FC236}">
                  <a16:creationId xmlns:a16="http://schemas.microsoft.com/office/drawing/2014/main" id="{EEC6680D-7AD8-E100-A3EA-DEC3047EEE2D}"/>
                </a:ext>
              </a:extLst>
            </p:cNvPr>
            <p:cNvSpPr txBox="1"/>
            <p:nvPr/>
          </p:nvSpPr>
          <p:spPr>
            <a:xfrm>
              <a:off x="8720675" y="2167292"/>
              <a:ext cx="77689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M&amp;E Officer</a:t>
              </a:r>
            </a:p>
          </p:txBody>
        </p:sp>
        <p:cxnSp>
          <p:nvCxnSpPr>
            <p:cNvPr id="24" name="Gerade Verbindung 36">
              <a:extLst>
                <a:ext uri="{FF2B5EF4-FFF2-40B4-BE49-F238E27FC236}">
                  <a16:creationId xmlns:a16="http://schemas.microsoft.com/office/drawing/2014/main" id="{444149D5-CD3A-B7B8-62E9-6B7F9DA24DD8}"/>
                </a:ext>
              </a:extLst>
            </p:cNvPr>
            <p:cNvCxnSpPr/>
            <p:nvPr/>
          </p:nvCxnSpPr>
          <p:spPr>
            <a:xfrm>
              <a:off x="9068752" y="2457110"/>
              <a:ext cx="0" cy="46189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6">
              <a:extLst>
                <a:ext uri="{FF2B5EF4-FFF2-40B4-BE49-F238E27FC236}">
                  <a16:creationId xmlns:a16="http://schemas.microsoft.com/office/drawing/2014/main" id="{3F4C47D6-14F0-76D3-D657-F2ECD7191DF2}"/>
                </a:ext>
              </a:extLst>
            </p:cNvPr>
            <p:cNvSpPr txBox="1"/>
            <p:nvPr/>
          </p:nvSpPr>
          <p:spPr>
            <a:xfrm>
              <a:off x="8637268" y="4192386"/>
              <a:ext cx="932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Upload on </a:t>
              </a:r>
              <a:r>
                <a:rPr lang="en-US" sz="800" dirty="0" err="1"/>
                <a:t>RbM</a:t>
              </a:r>
              <a:r>
                <a:rPr lang="en-US" sz="800" dirty="0"/>
                <a:t> system</a:t>
              </a:r>
            </a:p>
          </p:txBody>
        </p:sp>
        <p:cxnSp>
          <p:nvCxnSpPr>
            <p:cNvPr id="54" name="Gerade Verbindung 79">
              <a:extLst>
                <a:ext uri="{FF2B5EF4-FFF2-40B4-BE49-F238E27FC236}">
                  <a16:creationId xmlns:a16="http://schemas.microsoft.com/office/drawing/2014/main" id="{429556A6-03C9-B85B-5EE0-125E4C717CA1}"/>
                </a:ext>
              </a:extLst>
            </p:cNvPr>
            <p:cNvCxnSpPr>
              <a:cxnSpLocks/>
            </p:cNvCxnSpPr>
            <p:nvPr/>
          </p:nvCxnSpPr>
          <p:spPr>
            <a:xfrm>
              <a:off x="9089312" y="3690468"/>
              <a:ext cx="0" cy="41578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Textfeld 37">
              <a:extLst>
                <a:ext uri="{FF2B5EF4-FFF2-40B4-BE49-F238E27FC236}">
                  <a16:creationId xmlns:a16="http://schemas.microsoft.com/office/drawing/2014/main" id="{D9E49FF2-24BD-9D83-E7CC-2DB129AD4139}"/>
                </a:ext>
              </a:extLst>
            </p:cNvPr>
            <p:cNvSpPr txBox="1"/>
            <p:nvPr/>
          </p:nvSpPr>
          <p:spPr>
            <a:xfrm>
              <a:off x="8893808" y="3126804"/>
              <a:ext cx="10978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de-DE" sz="800" b="1" dirty="0">
                  <a:solidFill>
                    <a:schemeClr val="bg1"/>
                  </a:solidFill>
                </a:rPr>
                <a:t>Data </a:t>
              </a:r>
              <a:r>
                <a:rPr lang="de-DE" sz="800" b="1" dirty="0" err="1">
                  <a:solidFill>
                    <a:schemeClr val="bg1"/>
                  </a:solidFill>
                </a:rPr>
                <a:t>entry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into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RbM</a:t>
              </a:r>
              <a:endParaRPr lang="de-DE" sz="8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4536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1BFEA4-F5C9-9E8F-67B0-36704AC4DF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8F2F7DD-0A4A-47BF-0C4C-FFF791DB69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443BA1-6D69-BC3B-C2C2-E3EBCA3B08E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E550E2C1-1D46-4903-D34B-F08DCB578B9D}"/>
              </a:ext>
            </a:extLst>
          </p:cNvPr>
          <p:cNvSpPr txBox="1">
            <a:spLocks/>
          </p:cNvSpPr>
          <p:nvPr/>
        </p:nvSpPr>
        <p:spPr>
          <a:xfrm>
            <a:off x="177659" y="223916"/>
            <a:ext cx="3467631" cy="29534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Profile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M&amp;E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process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Output 3.1 </a:t>
            </a:r>
          </a:p>
        </p:txBody>
      </p:sp>
      <p:graphicFrame>
        <p:nvGraphicFramePr>
          <p:cNvPr id="10" name="Inhaltsplatzhalter 6">
            <a:extLst>
              <a:ext uri="{FF2B5EF4-FFF2-40B4-BE49-F238E27FC236}">
                <a16:creationId xmlns:a16="http://schemas.microsoft.com/office/drawing/2014/main" id="{A99D0703-E69C-890D-16E9-91DD2FEE5D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2371568"/>
              </p:ext>
            </p:extLst>
          </p:nvPr>
        </p:nvGraphicFramePr>
        <p:xfrm>
          <a:off x="2122807" y="1309059"/>
          <a:ext cx="8168056" cy="3828903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1450403">
                  <a:extLst>
                    <a:ext uri="{9D8B030D-6E8A-4147-A177-3AD203B41FA5}">
                      <a16:colId xmlns:a16="http://schemas.microsoft.com/office/drawing/2014/main" val="326522847"/>
                    </a:ext>
                  </a:extLst>
                </a:gridCol>
                <a:gridCol w="527829">
                  <a:extLst>
                    <a:ext uri="{9D8B030D-6E8A-4147-A177-3AD203B41FA5}">
                      <a16:colId xmlns:a16="http://schemas.microsoft.com/office/drawing/2014/main" val="571602059"/>
                    </a:ext>
                  </a:extLst>
                </a:gridCol>
                <a:gridCol w="603039">
                  <a:extLst>
                    <a:ext uri="{9D8B030D-6E8A-4147-A177-3AD203B41FA5}">
                      <a16:colId xmlns:a16="http://schemas.microsoft.com/office/drawing/2014/main" val="124353911"/>
                    </a:ext>
                  </a:extLst>
                </a:gridCol>
                <a:gridCol w="1939419">
                  <a:extLst>
                    <a:ext uri="{9D8B030D-6E8A-4147-A177-3AD203B41FA5}">
                      <a16:colId xmlns:a16="http://schemas.microsoft.com/office/drawing/2014/main" val="2985702930"/>
                    </a:ext>
                  </a:extLst>
                </a:gridCol>
                <a:gridCol w="946515">
                  <a:extLst>
                    <a:ext uri="{9D8B030D-6E8A-4147-A177-3AD203B41FA5}">
                      <a16:colId xmlns:a16="http://schemas.microsoft.com/office/drawing/2014/main" val="3559493168"/>
                    </a:ext>
                  </a:extLst>
                </a:gridCol>
                <a:gridCol w="1250448">
                  <a:extLst>
                    <a:ext uri="{9D8B030D-6E8A-4147-A177-3AD203B41FA5}">
                      <a16:colId xmlns:a16="http://schemas.microsoft.com/office/drawing/2014/main" val="1043538025"/>
                    </a:ext>
                  </a:extLst>
                </a:gridCol>
                <a:gridCol w="1450403">
                  <a:extLst>
                    <a:ext uri="{9D8B030D-6E8A-4147-A177-3AD203B41FA5}">
                      <a16:colId xmlns:a16="http://schemas.microsoft.com/office/drawing/2014/main" val="1625292666"/>
                    </a:ext>
                  </a:extLst>
                </a:gridCol>
              </a:tblGrid>
              <a:tr h="162052">
                <a:tc gridSpan="4">
                  <a:txBody>
                    <a:bodyPr/>
                    <a:lstStyle/>
                    <a:p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Process Name</a:t>
                      </a:r>
                    </a:p>
                  </a:txBody>
                  <a:tcPr marL="43875" marR="21938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de-DE" sz="900" b="0">
                          <a:solidFill>
                            <a:schemeClr val="bg1"/>
                          </a:solidFill>
                        </a:rPr>
                        <a:t>Process Owner</a:t>
                      </a:r>
                      <a:endParaRPr lang="de-DE" sz="900"/>
                    </a:p>
                  </a:txBody>
                  <a:tcPr marL="43875" marR="21938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8800962"/>
                  </a:ext>
                </a:extLst>
              </a:tr>
              <a:tr h="218481">
                <a:tc gridSpan="4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i="1" dirty="0">
                          <a:solidFill>
                            <a:schemeClr val="tx1"/>
                          </a:solidFill>
                        </a:rPr>
                        <a:t>No. of jobs centres in operation</a:t>
                      </a:r>
                      <a:endParaRPr lang="en-US" sz="900" i="1" dirty="0">
                        <a:solidFill>
                          <a:schemeClr val="tx1"/>
                        </a:solidFill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de-DE" sz="9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M&amp;E Officer</a:t>
                      </a:r>
                      <a:endParaRPr lang="de-DE" sz="900" dirty="0"/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483050"/>
                  </a:ext>
                </a:extLst>
              </a:tr>
              <a:tr h="162052">
                <a:tc gridSpan="7">
                  <a:txBody>
                    <a:bodyPr/>
                    <a:lstStyle/>
                    <a:p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Purpose of Process</a:t>
                      </a:r>
                    </a:p>
                  </a:txBody>
                  <a:tcPr marL="55721" marR="43875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1192663"/>
                  </a:ext>
                </a:extLst>
              </a:tr>
              <a:tr h="45143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900" dirty="0"/>
                        <a:t>To confirm that newly launched Job </a:t>
                      </a:r>
                      <a:r>
                        <a:rPr lang="en-US" sz="900" dirty="0" err="1"/>
                        <a:t>Centres</a:t>
                      </a:r>
                      <a:r>
                        <a:rPr lang="en-US" sz="900" dirty="0"/>
                        <a:t> are functional and have met indicator requirements</a:t>
                      </a:r>
                      <a:endParaRPr lang="de-DE" sz="9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0825790"/>
                  </a:ext>
                </a:extLst>
              </a:tr>
              <a:tr h="162052"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Input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Supplier of Input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de-DE" sz="1000" b="0" dirty="0">
                        <a:solidFill>
                          <a:schemeClr val="bg1"/>
                        </a:solidFill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Main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Activities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/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steps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l">
                        <a:buNone/>
                      </a:pPr>
                      <a:endParaRPr lang="de-DE" sz="1000" b="0" dirty="0">
                        <a:solidFill>
                          <a:schemeClr val="bg1"/>
                        </a:solidFill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Output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Recipient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of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Output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251272"/>
                  </a:ext>
                </a:extLst>
              </a:tr>
              <a:tr h="3862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Information via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e-mail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Reports launch and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operation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status</a:t>
                      </a:r>
                      <a:endParaRPr lang="de-DE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dirty="0"/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Information via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e-mail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MoV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386255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3.1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tool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Accompanying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documents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Submits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completed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3.1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tool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accompanying documents (</a:t>
                      </a:r>
                      <a:r>
                        <a:rPr lang="en-US" sz="900" b="0" dirty="0" err="1">
                          <a:solidFill>
                            <a:schemeClr val="tx1"/>
                          </a:solidFill>
                        </a:rPr>
                        <a:t>MoV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de-DE" sz="90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Information via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e-mail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338037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3.1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tool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Accompanying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documents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Checking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of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completed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3.1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data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collection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tool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informing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TA</a:t>
                      </a:r>
                      <a:endParaRPr lang="de-DE" sz="9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documents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87226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documents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Data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entry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into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RbM</a:t>
                      </a:r>
                      <a:endParaRPr lang="de-DE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Data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entered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into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RbM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system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GIZ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project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team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(and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project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partners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)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0582315"/>
                  </a:ext>
                </a:extLst>
              </a:tr>
              <a:tr h="16205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IT-System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Roles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458398"/>
                  </a:ext>
                </a:extLst>
              </a:tr>
              <a:tr h="26669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RbM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system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in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excel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format</a:t>
                      </a:r>
                      <a:endParaRPr lang="de-DE" sz="9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Owner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commissioning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Manager = M&amp;E Officer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Manager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implementation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M&amp;E Officer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Employee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contributing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specified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tasks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260065"/>
                  </a:ext>
                </a:extLst>
              </a:tr>
              <a:tr h="1620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kern="1200" noProof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Potential for Improvement</a:t>
                      </a:r>
                    </a:p>
                  </a:txBody>
                  <a:tcPr marL="27000" marR="27000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accent1"/>
                      </a:solidFill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Indicators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27000" marR="27000" marT="0" marB="0">
                    <a:lnL w="12700">
                      <a:solidFill>
                        <a:schemeClr val="accent1"/>
                      </a:solidFill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045685"/>
                  </a:ext>
                </a:extLst>
              </a:tr>
              <a:tr h="23087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900" b="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0" marB="2786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38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job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Centres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by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September 2026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27860" marB="2786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4003259"/>
                  </a:ext>
                </a:extLst>
              </a:tr>
            </a:tbl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777E780-B50D-793E-6BD9-2A93F7074C53}"/>
              </a:ext>
            </a:extLst>
          </p:cNvPr>
          <p:cNvCxnSpPr>
            <a:cxnSpLocks/>
          </p:cNvCxnSpPr>
          <p:nvPr/>
        </p:nvCxnSpPr>
        <p:spPr>
          <a:xfrm>
            <a:off x="9236" y="0"/>
            <a:ext cx="0" cy="61200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780A7958-8C66-56DB-1DB0-E328701D1C1A}"/>
              </a:ext>
            </a:extLst>
          </p:cNvPr>
          <p:cNvSpPr txBox="1"/>
          <p:nvPr/>
        </p:nvSpPr>
        <p:spPr>
          <a:xfrm>
            <a:off x="64625" y="404028"/>
            <a:ext cx="2391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>
                <a:solidFill>
                  <a:srgbClr val="C00000"/>
                </a:solidFill>
              </a:rPr>
              <a:t>No. of jobs centres in operation</a:t>
            </a:r>
            <a:endParaRPr lang="en-US" sz="12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227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9231A-151D-304B-6B8D-98DA372B44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B45536-A991-611E-C1AC-FF1A9398AF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12</a:t>
            </a:fld>
            <a:endParaRPr lang="de-D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72A630-238B-AF4D-9D74-DEEE7BEF9C2C}"/>
              </a:ext>
            </a:extLst>
          </p:cNvPr>
          <p:cNvSpPr/>
          <p:nvPr/>
        </p:nvSpPr>
        <p:spPr>
          <a:xfrm rot="16200000">
            <a:off x="1979778" y="2148193"/>
            <a:ext cx="917098" cy="32575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/>
              <a:t>Who? </a:t>
            </a:r>
            <a:r>
              <a:rPr lang="de-DE" sz="900" dirty="0" err="1"/>
              <a:t>Responsibility</a:t>
            </a:r>
            <a:endParaRPr lang="en-US" sz="9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D602D59-421C-25C9-85A4-53520A242B13}"/>
              </a:ext>
            </a:extLst>
          </p:cNvPr>
          <p:cNvSpPr/>
          <p:nvPr/>
        </p:nvSpPr>
        <p:spPr>
          <a:xfrm rot="16200000">
            <a:off x="1658500" y="4521905"/>
            <a:ext cx="1572841" cy="32575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/>
              <a:t>What/Ressources</a:t>
            </a:r>
            <a:endParaRPr lang="en-US" sz="900" dirty="0"/>
          </a:p>
        </p:txBody>
      </p:sp>
      <p:pic>
        <p:nvPicPr>
          <p:cNvPr id="13" name="Graphic 12" descr="Badge Tick with solid fill">
            <a:extLst>
              <a:ext uri="{FF2B5EF4-FFF2-40B4-BE49-F238E27FC236}">
                <a16:creationId xmlns:a16="http://schemas.microsoft.com/office/drawing/2014/main" id="{20BB6008-837F-F19F-E2A3-14A884F15A8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521224" y="3104207"/>
            <a:ext cx="395419" cy="39541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F06B72E-86BF-A2FE-FA1C-5A245DB764F0}"/>
              </a:ext>
            </a:extLst>
          </p:cNvPr>
          <p:cNvSpPr/>
          <p:nvPr/>
        </p:nvSpPr>
        <p:spPr>
          <a:xfrm>
            <a:off x="2607798" y="1852522"/>
            <a:ext cx="7142504" cy="916038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D08F440-1BF1-1834-950B-FD320C2894D2}"/>
              </a:ext>
            </a:extLst>
          </p:cNvPr>
          <p:cNvSpPr/>
          <p:nvPr/>
        </p:nvSpPr>
        <p:spPr>
          <a:xfrm>
            <a:off x="2607798" y="3894797"/>
            <a:ext cx="7142504" cy="1572841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BBB93A5F-A3E1-860A-2746-2AFCF6E48B74}"/>
              </a:ext>
            </a:extLst>
          </p:cNvPr>
          <p:cNvSpPr txBox="1">
            <a:spLocks/>
          </p:cNvSpPr>
          <p:nvPr/>
        </p:nvSpPr>
        <p:spPr>
          <a:xfrm>
            <a:off x="164215" y="244347"/>
            <a:ext cx="4396485" cy="2302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Activities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/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steps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M&amp;E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process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Output 3.2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A439087-F9FD-5FFA-7987-96CBE38330D0}"/>
              </a:ext>
            </a:extLst>
          </p:cNvPr>
          <p:cNvSpPr/>
          <p:nvPr/>
        </p:nvSpPr>
        <p:spPr>
          <a:xfrm>
            <a:off x="1852902" y="2774742"/>
            <a:ext cx="1224000" cy="1116490"/>
          </a:xfrm>
          <a:prstGeom prst="ellipse">
            <a:avLst/>
          </a:prstGeom>
          <a:noFill/>
          <a:ln>
            <a:solidFill>
              <a:srgbClr val="017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88A495F-CCBB-57B6-49AC-21C64BA32178}"/>
              </a:ext>
            </a:extLst>
          </p:cNvPr>
          <p:cNvGrpSpPr/>
          <p:nvPr/>
        </p:nvGrpSpPr>
        <p:grpSpPr>
          <a:xfrm>
            <a:off x="3023752" y="2130347"/>
            <a:ext cx="1576888" cy="3143689"/>
            <a:chOff x="2847220" y="2158627"/>
            <a:chExt cx="1576888" cy="3143689"/>
          </a:xfrm>
        </p:grpSpPr>
        <p:sp>
          <p:nvSpPr>
            <p:cNvPr id="12" name="Arrow: Chevron 11">
              <a:extLst>
                <a:ext uri="{FF2B5EF4-FFF2-40B4-BE49-F238E27FC236}">
                  <a16:creationId xmlns:a16="http://schemas.microsoft.com/office/drawing/2014/main" id="{BE8E597A-9743-3B7D-E1B0-2F2A047A2443}"/>
                </a:ext>
              </a:extLst>
            </p:cNvPr>
            <p:cNvSpPr/>
            <p:nvPr/>
          </p:nvSpPr>
          <p:spPr>
            <a:xfrm>
              <a:off x="2847220" y="2938288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353FC83-B223-3B6B-8D60-BC70A8AC517F}"/>
                </a:ext>
              </a:extLst>
            </p:cNvPr>
            <p:cNvSpPr txBox="1"/>
            <p:nvPr/>
          </p:nvSpPr>
          <p:spPr>
            <a:xfrm>
              <a:off x="3037218" y="2158627"/>
              <a:ext cx="10451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Focal person JC / TA</a:t>
              </a:r>
            </a:p>
          </p:txBody>
        </p:sp>
        <p:sp>
          <p:nvSpPr>
            <p:cNvPr id="19" name="Textfeld 14">
              <a:extLst>
                <a:ext uri="{FF2B5EF4-FFF2-40B4-BE49-F238E27FC236}">
                  <a16:creationId xmlns:a16="http://schemas.microsoft.com/office/drawing/2014/main" id="{8BDA2B3B-6128-DBF2-16C7-571E4F719625}"/>
                </a:ext>
              </a:extLst>
            </p:cNvPr>
            <p:cNvSpPr txBox="1"/>
            <p:nvPr/>
          </p:nvSpPr>
          <p:spPr>
            <a:xfrm>
              <a:off x="3095599" y="2922572"/>
              <a:ext cx="11718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spcBef>
                  <a:spcPts val="300"/>
                </a:spcBef>
                <a:spcAft>
                  <a:spcPts val="300"/>
                </a:spcAft>
              </a:pPr>
              <a:r>
                <a:rPr lang="de-DE" sz="800" b="1" dirty="0">
                  <a:solidFill>
                    <a:schemeClr val="bg1"/>
                  </a:solidFill>
                </a:rPr>
                <a:t>JC </a:t>
              </a:r>
              <a:r>
                <a:rPr lang="de-DE" sz="800" b="1" dirty="0" err="1">
                  <a:solidFill>
                    <a:schemeClr val="bg1"/>
                  </a:solidFill>
                </a:rPr>
                <a:t>Focal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person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submits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monthly</a:t>
              </a:r>
              <a:r>
                <a:rPr lang="de-DE" sz="800" b="1" dirty="0">
                  <a:solidFill>
                    <a:schemeClr val="bg1"/>
                  </a:solidFill>
                </a:rPr>
                <a:t> JC </a:t>
              </a:r>
              <a:r>
                <a:rPr lang="de-DE" sz="800" b="1" dirty="0" err="1">
                  <a:solidFill>
                    <a:schemeClr val="bg1"/>
                  </a:solidFill>
                </a:rPr>
                <a:t>report</a:t>
              </a:r>
              <a:r>
                <a:rPr lang="de-DE" sz="800" b="1" dirty="0">
                  <a:solidFill>
                    <a:schemeClr val="bg1"/>
                  </a:solidFill>
                </a:rPr>
                <a:t>. </a:t>
              </a:r>
              <a:r>
                <a:rPr lang="de-DE" sz="800" b="1" dirty="0" err="1">
                  <a:solidFill>
                    <a:schemeClr val="bg1"/>
                  </a:solidFill>
                </a:rPr>
                <a:t>Notification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from</a:t>
              </a:r>
              <a:r>
                <a:rPr lang="de-DE" sz="800" b="1" dirty="0">
                  <a:solidFill>
                    <a:schemeClr val="bg1"/>
                  </a:solidFill>
                </a:rPr>
                <a:t> TA </a:t>
              </a:r>
              <a:r>
                <a:rPr lang="de-DE" sz="800" b="1" dirty="0" err="1">
                  <a:solidFill>
                    <a:schemeClr val="bg1"/>
                  </a:solidFill>
                </a:rPr>
                <a:t>of</a:t>
              </a:r>
              <a:r>
                <a:rPr lang="de-DE" sz="800" b="1" dirty="0">
                  <a:solidFill>
                    <a:schemeClr val="bg1"/>
                  </a:solidFill>
                </a:rPr>
                <a:t> an ALMM </a:t>
              </a:r>
              <a:r>
                <a:rPr lang="de-DE" sz="800" b="1" dirty="0" err="1">
                  <a:solidFill>
                    <a:schemeClr val="bg1"/>
                  </a:solidFill>
                </a:rPr>
                <a:t>activity</a:t>
              </a:r>
              <a:endParaRPr lang="de-DE" sz="8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0" name="Gerade Verbindung 26">
              <a:extLst>
                <a:ext uri="{FF2B5EF4-FFF2-40B4-BE49-F238E27FC236}">
                  <a16:creationId xmlns:a16="http://schemas.microsoft.com/office/drawing/2014/main" id="{5DDA6E5B-9BF7-A419-941F-2BE6A19FC70F}"/>
                </a:ext>
              </a:extLst>
            </p:cNvPr>
            <p:cNvCxnSpPr/>
            <p:nvPr/>
          </p:nvCxnSpPr>
          <p:spPr>
            <a:xfrm>
              <a:off x="3542779" y="2457110"/>
              <a:ext cx="0" cy="46189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6">
              <a:extLst>
                <a:ext uri="{FF2B5EF4-FFF2-40B4-BE49-F238E27FC236}">
                  <a16:creationId xmlns:a16="http://schemas.microsoft.com/office/drawing/2014/main" id="{F04C76D1-1B33-0BCA-033C-564A3CEAA881}"/>
                </a:ext>
              </a:extLst>
            </p:cNvPr>
            <p:cNvSpPr txBox="1"/>
            <p:nvPr/>
          </p:nvSpPr>
          <p:spPr>
            <a:xfrm>
              <a:off x="2847220" y="4225098"/>
              <a:ext cx="133183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l">
                <a:buFont typeface="Arial" panose="020B0604020202020204" pitchFamily="34" charset="0"/>
                <a:buChar char="•"/>
              </a:pPr>
              <a:r>
                <a:rPr lang="en-US" sz="800" dirty="0"/>
                <a:t>M&amp;E Officer receives the JC Excel report via email.</a:t>
              </a:r>
            </a:p>
            <a:p>
              <a:pPr marL="171450" indent="-171450" algn="l">
                <a:buFont typeface="Arial" panose="020B0604020202020204" pitchFamily="34" charset="0"/>
                <a:buChar char="•"/>
              </a:pPr>
              <a:r>
                <a:rPr lang="en-US" sz="800" dirty="0"/>
                <a:t>Technical Advisor gives further details about activity via email and activity tracker</a:t>
              </a:r>
            </a:p>
          </p:txBody>
        </p:sp>
        <p:cxnSp>
          <p:nvCxnSpPr>
            <p:cNvPr id="22" name="Gerade Verbindung 28">
              <a:extLst>
                <a:ext uri="{FF2B5EF4-FFF2-40B4-BE49-F238E27FC236}">
                  <a16:creationId xmlns:a16="http://schemas.microsoft.com/office/drawing/2014/main" id="{84711361-1D28-BB6A-B4A4-5E172BFEBB6E}"/>
                </a:ext>
              </a:extLst>
            </p:cNvPr>
            <p:cNvCxnSpPr>
              <a:cxnSpLocks/>
            </p:cNvCxnSpPr>
            <p:nvPr/>
          </p:nvCxnSpPr>
          <p:spPr>
            <a:xfrm>
              <a:off x="3464402" y="3734382"/>
              <a:ext cx="0" cy="41578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90DC05A-89CC-AB3F-D5CB-E95BBBC1984E}"/>
              </a:ext>
            </a:extLst>
          </p:cNvPr>
          <p:cNvGrpSpPr/>
          <p:nvPr/>
        </p:nvGrpSpPr>
        <p:grpSpPr>
          <a:xfrm>
            <a:off x="4414239" y="2139012"/>
            <a:ext cx="1576888" cy="2650618"/>
            <a:chOff x="4237707" y="2167292"/>
            <a:chExt cx="1576888" cy="2650618"/>
          </a:xfrm>
        </p:grpSpPr>
        <p:sp>
          <p:nvSpPr>
            <p:cNvPr id="26" name="TextBox 6">
              <a:extLst>
                <a:ext uri="{FF2B5EF4-FFF2-40B4-BE49-F238E27FC236}">
                  <a16:creationId xmlns:a16="http://schemas.microsoft.com/office/drawing/2014/main" id="{AC9C5FF2-BAD7-22C1-5AC1-47A163EE34BD}"/>
                </a:ext>
              </a:extLst>
            </p:cNvPr>
            <p:cNvSpPr txBox="1"/>
            <p:nvPr/>
          </p:nvSpPr>
          <p:spPr>
            <a:xfrm>
              <a:off x="4526415" y="2167292"/>
              <a:ext cx="77689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M&amp;E Officer</a:t>
              </a:r>
            </a:p>
          </p:txBody>
        </p:sp>
        <p:cxnSp>
          <p:nvCxnSpPr>
            <p:cNvPr id="27" name="Gerade Verbindung 46">
              <a:extLst>
                <a:ext uri="{FF2B5EF4-FFF2-40B4-BE49-F238E27FC236}">
                  <a16:creationId xmlns:a16="http://schemas.microsoft.com/office/drawing/2014/main" id="{50155104-5542-7D45-62AC-294A81F41C49}"/>
                </a:ext>
              </a:extLst>
            </p:cNvPr>
            <p:cNvCxnSpPr>
              <a:cxnSpLocks/>
            </p:cNvCxnSpPr>
            <p:nvPr/>
          </p:nvCxnSpPr>
          <p:spPr>
            <a:xfrm>
              <a:off x="4956068" y="2476428"/>
              <a:ext cx="0" cy="461860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6">
              <a:extLst>
                <a:ext uri="{FF2B5EF4-FFF2-40B4-BE49-F238E27FC236}">
                  <a16:creationId xmlns:a16="http://schemas.microsoft.com/office/drawing/2014/main" id="{BA22A21B-AC91-4845-DE9C-B30AB6A7AB96}"/>
                </a:ext>
              </a:extLst>
            </p:cNvPr>
            <p:cNvSpPr txBox="1"/>
            <p:nvPr/>
          </p:nvSpPr>
          <p:spPr>
            <a:xfrm>
              <a:off x="4515022" y="4233135"/>
              <a:ext cx="923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800" dirty="0"/>
                <a:t>M&amp;E Officers goes through data before uploading</a:t>
              </a:r>
              <a:endParaRPr lang="en-US" sz="800" dirty="0"/>
            </a:p>
          </p:txBody>
        </p:sp>
        <p:cxnSp>
          <p:nvCxnSpPr>
            <p:cNvPr id="29" name="Gerade Verbindung 48">
              <a:extLst>
                <a:ext uri="{FF2B5EF4-FFF2-40B4-BE49-F238E27FC236}">
                  <a16:creationId xmlns:a16="http://schemas.microsoft.com/office/drawing/2014/main" id="{F5937600-CD6E-EB85-7591-29FF4719B3E2}"/>
                </a:ext>
              </a:extLst>
            </p:cNvPr>
            <p:cNvCxnSpPr>
              <a:cxnSpLocks/>
            </p:cNvCxnSpPr>
            <p:nvPr/>
          </p:nvCxnSpPr>
          <p:spPr>
            <a:xfrm>
              <a:off x="4966798" y="3720371"/>
              <a:ext cx="0" cy="468193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Arrow: Chevron 4">
              <a:extLst>
                <a:ext uri="{FF2B5EF4-FFF2-40B4-BE49-F238E27FC236}">
                  <a16:creationId xmlns:a16="http://schemas.microsoft.com/office/drawing/2014/main" id="{A65097E6-2AEB-3615-CFC4-2E8BB76E13DE}"/>
                </a:ext>
              </a:extLst>
            </p:cNvPr>
            <p:cNvSpPr/>
            <p:nvPr/>
          </p:nvSpPr>
          <p:spPr>
            <a:xfrm>
              <a:off x="4237707" y="2938288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35" name="Textfeld 45">
              <a:extLst>
                <a:ext uri="{FF2B5EF4-FFF2-40B4-BE49-F238E27FC236}">
                  <a16:creationId xmlns:a16="http://schemas.microsoft.com/office/drawing/2014/main" id="{C298BF09-E4A3-7E87-2CC0-52775A81A8A7}"/>
                </a:ext>
              </a:extLst>
            </p:cNvPr>
            <p:cNvSpPr txBox="1"/>
            <p:nvPr/>
          </p:nvSpPr>
          <p:spPr>
            <a:xfrm>
              <a:off x="4701139" y="3153335"/>
              <a:ext cx="9522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spcBef>
                  <a:spcPts val="300"/>
                </a:spcBef>
                <a:spcAft>
                  <a:spcPts val="300"/>
                </a:spcAft>
              </a:pPr>
              <a:r>
                <a:rPr lang="de-DE" sz="800" b="1" dirty="0">
                  <a:solidFill>
                    <a:schemeClr val="bg1"/>
                  </a:solidFill>
                </a:rPr>
                <a:t>Data </a:t>
              </a:r>
              <a:r>
                <a:rPr lang="de-DE" sz="800" b="1" dirty="0" err="1">
                  <a:solidFill>
                    <a:schemeClr val="bg1"/>
                  </a:solidFill>
                </a:rPr>
                <a:t>cleaning</a:t>
              </a:r>
              <a:r>
                <a:rPr lang="de-DE" sz="800" b="1" dirty="0">
                  <a:solidFill>
                    <a:schemeClr val="bg1"/>
                  </a:solidFill>
                </a:rPr>
                <a:t> &amp; </a:t>
              </a:r>
              <a:r>
                <a:rPr lang="de-DE" sz="800" b="1" dirty="0" err="1">
                  <a:solidFill>
                    <a:schemeClr val="bg1"/>
                  </a:solidFill>
                </a:rPr>
                <a:t>validation</a:t>
              </a:r>
              <a:endParaRPr lang="de-DE" sz="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4" name="Textfeld 13">
            <a:extLst>
              <a:ext uri="{FF2B5EF4-FFF2-40B4-BE49-F238E27FC236}">
                <a16:creationId xmlns:a16="http://schemas.microsoft.com/office/drawing/2014/main" id="{38503B1A-66D7-D52C-F9D5-993589C0CC63}"/>
              </a:ext>
            </a:extLst>
          </p:cNvPr>
          <p:cNvSpPr txBox="1"/>
          <p:nvPr/>
        </p:nvSpPr>
        <p:spPr>
          <a:xfrm>
            <a:off x="2056433" y="2986445"/>
            <a:ext cx="95994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700" b="1" dirty="0"/>
              <a:t>Trigger:</a:t>
            </a:r>
          </a:p>
          <a:p>
            <a:pPr algn="l"/>
            <a:r>
              <a:rPr lang="de-DE" sz="700" dirty="0"/>
              <a:t>Monthly </a:t>
            </a:r>
            <a:r>
              <a:rPr lang="de-DE" sz="700" dirty="0" err="1"/>
              <a:t>reporting</a:t>
            </a:r>
            <a:r>
              <a:rPr lang="de-DE" sz="700" dirty="0"/>
              <a:t> due </a:t>
            </a:r>
            <a:r>
              <a:rPr lang="de-DE" sz="700" dirty="0" err="1"/>
              <a:t>from</a:t>
            </a:r>
            <a:r>
              <a:rPr lang="de-DE" sz="700" dirty="0"/>
              <a:t> JCs </a:t>
            </a:r>
            <a:r>
              <a:rPr lang="de-DE" sz="700" dirty="0" err="1"/>
              <a:t>or</a:t>
            </a:r>
            <a:r>
              <a:rPr lang="de-DE" sz="700" dirty="0"/>
              <a:t> </a:t>
            </a:r>
            <a:r>
              <a:rPr lang="de-DE" sz="700" dirty="0" err="1"/>
              <a:t>Notification</a:t>
            </a:r>
            <a:r>
              <a:rPr lang="de-DE" sz="700" dirty="0"/>
              <a:t> </a:t>
            </a:r>
            <a:r>
              <a:rPr lang="de-DE" sz="700" dirty="0" err="1"/>
              <a:t>of</a:t>
            </a:r>
            <a:r>
              <a:rPr lang="de-DE" sz="700" dirty="0"/>
              <a:t> ALMM </a:t>
            </a:r>
            <a:r>
              <a:rPr lang="de-DE" sz="700" dirty="0" err="1"/>
              <a:t>from</a:t>
            </a:r>
            <a:r>
              <a:rPr lang="de-DE" sz="700" dirty="0"/>
              <a:t> TA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5D3268F-ECFD-D89D-FFE3-5F6AB70914B0}"/>
              </a:ext>
            </a:extLst>
          </p:cNvPr>
          <p:cNvSpPr txBox="1"/>
          <p:nvPr/>
        </p:nvSpPr>
        <p:spPr>
          <a:xfrm>
            <a:off x="64625" y="404028"/>
            <a:ext cx="489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>
                <a:solidFill>
                  <a:srgbClr val="C00000"/>
                </a:solidFill>
              </a:rPr>
              <a:t>No of job seekers who find employment through enhanced services</a:t>
            </a:r>
            <a:endParaRPr lang="en-US" sz="1200" i="1" dirty="0">
              <a:solidFill>
                <a:srgbClr val="C00000"/>
              </a:solidFill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4A96B078-723C-AD69-CDAF-C3C975803379}"/>
              </a:ext>
            </a:extLst>
          </p:cNvPr>
          <p:cNvCxnSpPr>
            <a:cxnSpLocks/>
          </p:cNvCxnSpPr>
          <p:nvPr/>
        </p:nvCxnSpPr>
        <p:spPr>
          <a:xfrm>
            <a:off x="9236" y="0"/>
            <a:ext cx="0" cy="61200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94B2956F-FD5D-02CB-AAA8-5176F66A32AB}"/>
              </a:ext>
            </a:extLst>
          </p:cNvPr>
          <p:cNvGrpSpPr/>
          <p:nvPr/>
        </p:nvGrpSpPr>
        <p:grpSpPr>
          <a:xfrm>
            <a:off x="5812101" y="2137870"/>
            <a:ext cx="1576888" cy="2405539"/>
            <a:chOff x="5635569" y="2166150"/>
            <a:chExt cx="1576888" cy="2405539"/>
          </a:xfrm>
        </p:grpSpPr>
        <p:sp>
          <p:nvSpPr>
            <p:cNvPr id="30" name="TextBox 6">
              <a:extLst>
                <a:ext uri="{FF2B5EF4-FFF2-40B4-BE49-F238E27FC236}">
                  <a16:creationId xmlns:a16="http://schemas.microsoft.com/office/drawing/2014/main" id="{F7DE08BA-3177-B385-26D1-ECD3E6172921}"/>
                </a:ext>
              </a:extLst>
            </p:cNvPr>
            <p:cNvSpPr txBox="1"/>
            <p:nvPr/>
          </p:nvSpPr>
          <p:spPr>
            <a:xfrm>
              <a:off x="5893326" y="2166150"/>
              <a:ext cx="102481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 dirty="0"/>
                <a:t>M&amp;E Officer</a:t>
              </a:r>
              <a:endParaRPr lang="en-US" sz="800" dirty="0"/>
            </a:p>
          </p:txBody>
        </p:sp>
        <p:cxnSp>
          <p:nvCxnSpPr>
            <p:cNvPr id="31" name="Gerade Verbindung 54">
              <a:extLst>
                <a:ext uri="{FF2B5EF4-FFF2-40B4-BE49-F238E27FC236}">
                  <a16:creationId xmlns:a16="http://schemas.microsoft.com/office/drawing/2014/main" id="{64143DCC-527E-E8EF-0DC0-89C9B46952FE}"/>
                </a:ext>
              </a:extLst>
            </p:cNvPr>
            <p:cNvCxnSpPr/>
            <p:nvPr/>
          </p:nvCxnSpPr>
          <p:spPr>
            <a:xfrm>
              <a:off x="6399056" y="2457110"/>
              <a:ext cx="0" cy="46189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6">
              <a:extLst>
                <a:ext uri="{FF2B5EF4-FFF2-40B4-BE49-F238E27FC236}">
                  <a16:creationId xmlns:a16="http://schemas.microsoft.com/office/drawing/2014/main" id="{F059899A-3DAD-CBF1-4764-D7D8CB793E5C}"/>
                </a:ext>
              </a:extLst>
            </p:cNvPr>
            <p:cNvSpPr txBox="1"/>
            <p:nvPr/>
          </p:nvSpPr>
          <p:spPr>
            <a:xfrm>
              <a:off x="6021081" y="4233135"/>
              <a:ext cx="932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/>
                <a:t>Upload on RbM system</a:t>
              </a:r>
              <a:endParaRPr lang="en-US" sz="800" dirty="0"/>
            </a:p>
          </p:txBody>
        </p:sp>
        <p:cxnSp>
          <p:nvCxnSpPr>
            <p:cNvPr id="33" name="Gerade Verbindung 56">
              <a:extLst>
                <a:ext uri="{FF2B5EF4-FFF2-40B4-BE49-F238E27FC236}">
                  <a16:creationId xmlns:a16="http://schemas.microsoft.com/office/drawing/2014/main" id="{7034F199-4456-A3C9-ABBB-05A617191568}"/>
                </a:ext>
              </a:extLst>
            </p:cNvPr>
            <p:cNvCxnSpPr>
              <a:cxnSpLocks/>
            </p:cNvCxnSpPr>
            <p:nvPr/>
          </p:nvCxnSpPr>
          <p:spPr>
            <a:xfrm>
              <a:off x="6397823" y="3734382"/>
              <a:ext cx="1" cy="47226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Arrow: Chevron 4">
              <a:extLst>
                <a:ext uri="{FF2B5EF4-FFF2-40B4-BE49-F238E27FC236}">
                  <a16:creationId xmlns:a16="http://schemas.microsoft.com/office/drawing/2014/main" id="{6933B094-6696-457A-47C2-3E61C930C4CA}"/>
                </a:ext>
              </a:extLst>
            </p:cNvPr>
            <p:cNvSpPr/>
            <p:nvPr/>
          </p:nvSpPr>
          <p:spPr>
            <a:xfrm>
              <a:off x="5635569" y="2938288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4" name="Textfeld 37">
              <a:extLst>
                <a:ext uri="{FF2B5EF4-FFF2-40B4-BE49-F238E27FC236}">
                  <a16:creationId xmlns:a16="http://schemas.microsoft.com/office/drawing/2014/main" id="{0B202F1A-E8CE-D2DC-B597-1D5ED5A6982A}"/>
                </a:ext>
              </a:extLst>
            </p:cNvPr>
            <p:cNvSpPr txBox="1"/>
            <p:nvPr/>
          </p:nvSpPr>
          <p:spPr>
            <a:xfrm>
              <a:off x="5979367" y="3222475"/>
              <a:ext cx="115583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de-DE" sz="800" b="1" dirty="0">
                  <a:solidFill>
                    <a:schemeClr val="bg1"/>
                  </a:solidFill>
                </a:rPr>
                <a:t>Data </a:t>
              </a:r>
              <a:r>
                <a:rPr lang="de-DE" sz="800" b="1" dirty="0" err="1">
                  <a:solidFill>
                    <a:schemeClr val="bg1"/>
                  </a:solidFill>
                </a:rPr>
                <a:t>entry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into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RbM</a:t>
              </a:r>
              <a:endParaRPr lang="de-DE" sz="8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49457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13C00-0949-E71E-A150-F0391E8EB5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B962EC5-2D9C-AF4E-9242-2BBE3597B3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13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31A144-643D-EE3C-EDB2-C55391233E2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6C3D3EA7-138A-E7BD-F993-5C508F2984F8}"/>
              </a:ext>
            </a:extLst>
          </p:cNvPr>
          <p:cNvSpPr txBox="1">
            <a:spLocks/>
          </p:cNvSpPr>
          <p:nvPr/>
        </p:nvSpPr>
        <p:spPr>
          <a:xfrm>
            <a:off x="177659" y="223916"/>
            <a:ext cx="3467631" cy="29534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Profile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M&amp;E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process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Output 3.2 </a:t>
            </a:r>
          </a:p>
        </p:txBody>
      </p:sp>
      <p:graphicFrame>
        <p:nvGraphicFramePr>
          <p:cNvPr id="10" name="Inhaltsplatzhalter 6">
            <a:extLst>
              <a:ext uri="{FF2B5EF4-FFF2-40B4-BE49-F238E27FC236}">
                <a16:creationId xmlns:a16="http://schemas.microsoft.com/office/drawing/2014/main" id="{4B9E2F75-D7F6-8226-34CE-45951E2AB15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0320053"/>
              </p:ext>
            </p:extLst>
          </p:nvPr>
        </p:nvGraphicFramePr>
        <p:xfrm>
          <a:off x="2011972" y="1803324"/>
          <a:ext cx="8168056" cy="3305477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1450403">
                  <a:extLst>
                    <a:ext uri="{9D8B030D-6E8A-4147-A177-3AD203B41FA5}">
                      <a16:colId xmlns:a16="http://schemas.microsoft.com/office/drawing/2014/main" val="326522847"/>
                    </a:ext>
                  </a:extLst>
                </a:gridCol>
                <a:gridCol w="527829">
                  <a:extLst>
                    <a:ext uri="{9D8B030D-6E8A-4147-A177-3AD203B41FA5}">
                      <a16:colId xmlns:a16="http://schemas.microsoft.com/office/drawing/2014/main" val="571602059"/>
                    </a:ext>
                  </a:extLst>
                </a:gridCol>
                <a:gridCol w="603039">
                  <a:extLst>
                    <a:ext uri="{9D8B030D-6E8A-4147-A177-3AD203B41FA5}">
                      <a16:colId xmlns:a16="http://schemas.microsoft.com/office/drawing/2014/main" val="124353911"/>
                    </a:ext>
                  </a:extLst>
                </a:gridCol>
                <a:gridCol w="1939419">
                  <a:extLst>
                    <a:ext uri="{9D8B030D-6E8A-4147-A177-3AD203B41FA5}">
                      <a16:colId xmlns:a16="http://schemas.microsoft.com/office/drawing/2014/main" val="2985702930"/>
                    </a:ext>
                  </a:extLst>
                </a:gridCol>
                <a:gridCol w="946515">
                  <a:extLst>
                    <a:ext uri="{9D8B030D-6E8A-4147-A177-3AD203B41FA5}">
                      <a16:colId xmlns:a16="http://schemas.microsoft.com/office/drawing/2014/main" val="3559493168"/>
                    </a:ext>
                  </a:extLst>
                </a:gridCol>
                <a:gridCol w="1250448">
                  <a:extLst>
                    <a:ext uri="{9D8B030D-6E8A-4147-A177-3AD203B41FA5}">
                      <a16:colId xmlns:a16="http://schemas.microsoft.com/office/drawing/2014/main" val="1043538025"/>
                    </a:ext>
                  </a:extLst>
                </a:gridCol>
                <a:gridCol w="1450403">
                  <a:extLst>
                    <a:ext uri="{9D8B030D-6E8A-4147-A177-3AD203B41FA5}">
                      <a16:colId xmlns:a16="http://schemas.microsoft.com/office/drawing/2014/main" val="1625292666"/>
                    </a:ext>
                  </a:extLst>
                </a:gridCol>
              </a:tblGrid>
              <a:tr h="162052">
                <a:tc gridSpan="4">
                  <a:txBody>
                    <a:bodyPr/>
                    <a:lstStyle/>
                    <a:p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Process Name</a:t>
                      </a:r>
                    </a:p>
                  </a:txBody>
                  <a:tcPr marL="43875" marR="21938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de-DE" sz="900" b="0">
                          <a:solidFill>
                            <a:schemeClr val="bg1"/>
                          </a:solidFill>
                        </a:rPr>
                        <a:t>Process Owner</a:t>
                      </a:r>
                      <a:endParaRPr lang="de-DE" sz="900"/>
                    </a:p>
                  </a:txBody>
                  <a:tcPr marL="43875" marR="21938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8800962"/>
                  </a:ext>
                </a:extLst>
              </a:tr>
              <a:tr h="218481">
                <a:tc gridSpan="4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i="0" dirty="0">
                          <a:solidFill>
                            <a:schemeClr val="tx1"/>
                          </a:solidFill>
                          <a:latin typeface="+mn-lt"/>
                        </a:rPr>
                        <a:t>No of job seekers who find employment through enhanced services</a:t>
                      </a:r>
                      <a:endParaRPr lang="en-US" sz="90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de-DE" sz="9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M&amp;E Officer</a:t>
                      </a:r>
                      <a:endParaRPr lang="de-DE" sz="900" dirty="0"/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483050"/>
                  </a:ext>
                </a:extLst>
              </a:tr>
              <a:tr h="162052">
                <a:tc gridSpan="7">
                  <a:txBody>
                    <a:bodyPr/>
                    <a:lstStyle/>
                    <a:p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Purpose of Process</a:t>
                      </a:r>
                    </a:p>
                  </a:txBody>
                  <a:tcPr marL="55721" marR="43875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1192663"/>
                  </a:ext>
                </a:extLst>
              </a:tr>
              <a:tr h="45143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900" dirty="0"/>
                        <a:t>To confirm how many job seekers benefited from ALMMs</a:t>
                      </a:r>
                      <a:endParaRPr lang="de-DE" sz="9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0825790"/>
                  </a:ext>
                </a:extLst>
              </a:tr>
              <a:tr h="162052"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Input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Supplier of Input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de-DE" sz="1000" b="0" dirty="0">
                        <a:solidFill>
                          <a:schemeClr val="bg1"/>
                        </a:solidFill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Main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Activities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/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steps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l">
                        <a:buNone/>
                      </a:pPr>
                      <a:endParaRPr lang="de-DE" sz="1000" b="0" dirty="0">
                        <a:solidFill>
                          <a:schemeClr val="bg1"/>
                        </a:solidFill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Output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Recipient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of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Output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251272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Monthly JC ALMM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JC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Focal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person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through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the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TA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submits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monthly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JC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report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Notification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from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TA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of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an ALMM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activity</a:t>
                      </a:r>
                      <a:endParaRPr lang="de-DE" sz="90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Information (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excel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sheet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via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e-mail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338037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Excel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sheet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Data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cleaning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&amp;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validation</a:t>
                      </a:r>
                      <a:endParaRPr lang="de-DE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Clean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87226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Clean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Data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entry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into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RbM</a:t>
                      </a:r>
                      <a:endParaRPr lang="de-DE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Data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entered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into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RbM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system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GIZ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project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team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(and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project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partners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)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0582315"/>
                  </a:ext>
                </a:extLst>
              </a:tr>
              <a:tr h="16205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IT-System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Roles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458398"/>
                  </a:ext>
                </a:extLst>
              </a:tr>
              <a:tr h="26669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RbM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system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in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excel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format</a:t>
                      </a:r>
                      <a:endParaRPr lang="de-DE" sz="9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Owner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commissioning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Manager = M&amp;E Officer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Manager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implementation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M&amp;E Officer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Employee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contributing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specified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tasks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JCs &amp; 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260065"/>
                  </a:ext>
                </a:extLst>
              </a:tr>
              <a:tr h="1620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kern="1200" noProof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Potential for Improvement</a:t>
                      </a:r>
                    </a:p>
                  </a:txBody>
                  <a:tcPr marL="27000" marR="27000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accent1"/>
                      </a:solidFill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Indicators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27000" marR="27000" marT="0" marB="0">
                    <a:lnL w="12700">
                      <a:solidFill>
                        <a:schemeClr val="accent1"/>
                      </a:solidFill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045685"/>
                  </a:ext>
                </a:extLst>
              </a:tr>
              <a:tr h="23087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900" dirty="0"/>
                        <a:t>Introduce Kobo tool for </a:t>
                      </a:r>
                      <a:r>
                        <a:rPr lang="en-US" sz="900" dirty="0" err="1"/>
                        <a:t>Jobfairs</a:t>
                      </a:r>
                      <a:endParaRPr lang="de-DE" sz="900" b="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0" marB="2786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28,200 (14,100)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Nigerian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Job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seekers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by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September 2026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27860" marB="2786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4003259"/>
                  </a:ext>
                </a:extLst>
              </a:tr>
            </a:tbl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5564DC5-89AB-4597-15BF-D66C4877050A}"/>
              </a:ext>
            </a:extLst>
          </p:cNvPr>
          <p:cNvCxnSpPr>
            <a:cxnSpLocks/>
          </p:cNvCxnSpPr>
          <p:nvPr/>
        </p:nvCxnSpPr>
        <p:spPr>
          <a:xfrm>
            <a:off x="9236" y="0"/>
            <a:ext cx="0" cy="61200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B6932BD5-0937-8581-DED5-5B2DBA8A43A2}"/>
              </a:ext>
            </a:extLst>
          </p:cNvPr>
          <p:cNvSpPr txBox="1"/>
          <p:nvPr/>
        </p:nvSpPr>
        <p:spPr>
          <a:xfrm>
            <a:off x="64624" y="404028"/>
            <a:ext cx="4828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>
                <a:solidFill>
                  <a:srgbClr val="C00000"/>
                </a:solidFill>
              </a:rPr>
              <a:t>No of job seekers who find employment through enhanced services</a:t>
            </a:r>
            <a:endParaRPr lang="en-US" sz="12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634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3884D-9A8D-4C83-D463-FA091BDD8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F86E4B-62E4-20A3-B413-B402459B881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968A9F-A99D-BA45-B55D-E5E17CC71B39}"/>
              </a:ext>
            </a:extLst>
          </p:cNvPr>
          <p:cNvSpPr/>
          <p:nvPr/>
        </p:nvSpPr>
        <p:spPr>
          <a:xfrm rot="16200000">
            <a:off x="1979778" y="2148193"/>
            <a:ext cx="917098" cy="32575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/>
              <a:t>Who? </a:t>
            </a:r>
            <a:r>
              <a:rPr lang="de-DE" sz="900" dirty="0" err="1"/>
              <a:t>Responsibility</a:t>
            </a:r>
            <a:endParaRPr lang="en-US" sz="9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490688-A852-4313-8DC7-1167FC6E0D78}"/>
              </a:ext>
            </a:extLst>
          </p:cNvPr>
          <p:cNvSpPr/>
          <p:nvPr/>
        </p:nvSpPr>
        <p:spPr>
          <a:xfrm rot="16200000">
            <a:off x="1658500" y="4521905"/>
            <a:ext cx="1572841" cy="32575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/>
              <a:t>What/Ressources</a:t>
            </a:r>
            <a:endParaRPr lang="en-US" sz="900" dirty="0"/>
          </a:p>
        </p:txBody>
      </p:sp>
      <p:pic>
        <p:nvPicPr>
          <p:cNvPr id="13" name="Graphic 12" descr="Badge Tick with solid fill">
            <a:extLst>
              <a:ext uri="{FF2B5EF4-FFF2-40B4-BE49-F238E27FC236}">
                <a16:creationId xmlns:a16="http://schemas.microsoft.com/office/drawing/2014/main" id="{6623C0AE-204F-0B74-4417-2DE18CF458C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18189" y="3127367"/>
            <a:ext cx="395419" cy="39541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96524CB-36B4-5496-865C-75E9F69293A8}"/>
              </a:ext>
            </a:extLst>
          </p:cNvPr>
          <p:cNvSpPr/>
          <p:nvPr/>
        </p:nvSpPr>
        <p:spPr>
          <a:xfrm>
            <a:off x="2607798" y="1852522"/>
            <a:ext cx="7142504" cy="916038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AB82D8E-D4CA-A679-E7B3-9637A7559E42}"/>
              </a:ext>
            </a:extLst>
          </p:cNvPr>
          <p:cNvSpPr/>
          <p:nvPr/>
        </p:nvSpPr>
        <p:spPr>
          <a:xfrm>
            <a:off x="2607798" y="3894797"/>
            <a:ext cx="7142504" cy="1572841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19262480-E224-11F7-87D9-9AF35C6BDB46}"/>
              </a:ext>
            </a:extLst>
          </p:cNvPr>
          <p:cNvSpPr txBox="1">
            <a:spLocks/>
          </p:cNvSpPr>
          <p:nvPr/>
        </p:nvSpPr>
        <p:spPr>
          <a:xfrm>
            <a:off x="164215" y="244347"/>
            <a:ext cx="4396485" cy="2302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Activities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/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steps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M&amp;E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process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Output 4.1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A8F8DDD-F1BA-DB71-5ACE-9ECCC3B4631E}"/>
              </a:ext>
            </a:extLst>
          </p:cNvPr>
          <p:cNvSpPr/>
          <p:nvPr/>
        </p:nvSpPr>
        <p:spPr>
          <a:xfrm>
            <a:off x="1852902" y="2774742"/>
            <a:ext cx="1224000" cy="1116490"/>
          </a:xfrm>
          <a:prstGeom prst="ellipse">
            <a:avLst/>
          </a:prstGeom>
          <a:noFill/>
          <a:ln>
            <a:solidFill>
              <a:srgbClr val="017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552D45E-4E7B-0ED4-1AC4-DDAE5676BD6C}"/>
              </a:ext>
            </a:extLst>
          </p:cNvPr>
          <p:cNvGrpSpPr/>
          <p:nvPr/>
        </p:nvGrpSpPr>
        <p:grpSpPr>
          <a:xfrm>
            <a:off x="3093997" y="2166150"/>
            <a:ext cx="1576888" cy="2528136"/>
            <a:chOff x="2847220" y="2158627"/>
            <a:chExt cx="1576888" cy="2528136"/>
          </a:xfrm>
        </p:grpSpPr>
        <p:sp>
          <p:nvSpPr>
            <p:cNvPr id="12" name="Arrow: Chevron 11">
              <a:extLst>
                <a:ext uri="{FF2B5EF4-FFF2-40B4-BE49-F238E27FC236}">
                  <a16:creationId xmlns:a16="http://schemas.microsoft.com/office/drawing/2014/main" id="{9928E380-F62C-E42F-DFFE-72D9DE034A39}"/>
                </a:ext>
              </a:extLst>
            </p:cNvPr>
            <p:cNvSpPr/>
            <p:nvPr/>
          </p:nvSpPr>
          <p:spPr>
            <a:xfrm>
              <a:off x="2847220" y="2938288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AB6C0EF-2430-4A6D-52CA-943B50DB2AB2}"/>
                </a:ext>
              </a:extLst>
            </p:cNvPr>
            <p:cNvSpPr txBox="1"/>
            <p:nvPr/>
          </p:nvSpPr>
          <p:spPr>
            <a:xfrm>
              <a:off x="3037218" y="2158627"/>
              <a:ext cx="104518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Technical Advisor</a:t>
              </a:r>
            </a:p>
          </p:txBody>
        </p:sp>
        <p:sp>
          <p:nvSpPr>
            <p:cNvPr id="19" name="Textfeld 14">
              <a:extLst>
                <a:ext uri="{FF2B5EF4-FFF2-40B4-BE49-F238E27FC236}">
                  <a16:creationId xmlns:a16="http://schemas.microsoft.com/office/drawing/2014/main" id="{070D2CCE-9317-F25C-56BA-0704FBE6ADCF}"/>
                </a:ext>
              </a:extLst>
            </p:cNvPr>
            <p:cNvSpPr txBox="1"/>
            <p:nvPr/>
          </p:nvSpPr>
          <p:spPr>
            <a:xfrm>
              <a:off x="3205279" y="2972889"/>
              <a:ext cx="108308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spcBef>
                  <a:spcPts val="300"/>
                </a:spcBef>
                <a:spcAft>
                  <a:spcPts val="300"/>
                </a:spcAft>
              </a:pPr>
              <a:r>
                <a:rPr lang="en-US" sz="800" dirty="0">
                  <a:solidFill>
                    <a:schemeClr val="bg1"/>
                  </a:solidFill>
                </a:rPr>
                <a:t>The institution shares with the TA an update on integration of content</a:t>
              </a:r>
              <a:endParaRPr lang="de-DE" sz="8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0" name="Gerade Verbindung 26">
              <a:extLst>
                <a:ext uri="{FF2B5EF4-FFF2-40B4-BE49-F238E27FC236}">
                  <a16:creationId xmlns:a16="http://schemas.microsoft.com/office/drawing/2014/main" id="{FF73D69E-49A4-FC28-1D06-BC817E780149}"/>
                </a:ext>
              </a:extLst>
            </p:cNvPr>
            <p:cNvCxnSpPr/>
            <p:nvPr/>
          </p:nvCxnSpPr>
          <p:spPr>
            <a:xfrm>
              <a:off x="3542779" y="2457110"/>
              <a:ext cx="0" cy="46189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6">
              <a:extLst>
                <a:ext uri="{FF2B5EF4-FFF2-40B4-BE49-F238E27FC236}">
                  <a16:creationId xmlns:a16="http://schemas.microsoft.com/office/drawing/2014/main" id="{C92DEDA0-2611-055B-9C78-2E58F1B6D08F}"/>
                </a:ext>
              </a:extLst>
            </p:cNvPr>
            <p:cNvSpPr txBox="1"/>
            <p:nvPr/>
          </p:nvSpPr>
          <p:spPr>
            <a:xfrm>
              <a:off x="3026319" y="4225098"/>
              <a:ext cx="11527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Draft curriculum, revised module guide, approval letter</a:t>
              </a:r>
            </a:p>
          </p:txBody>
        </p:sp>
        <p:cxnSp>
          <p:nvCxnSpPr>
            <p:cNvPr id="22" name="Gerade Verbindung 28">
              <a:extLst>
                <a:ext uri="{FF2B5EF4-FFF2-40B4-BE49-F238E27FC236}">
                  <a16:creationId xmlns:a16="http://schemas.microsoft.com/office/drawing/2014/main" id="{3A5EA169-B4AC-2916-81FF-5F872AFB6530}"/>
                </a:ext>
              </a:extLst>
            </p:cNvPr>
            <p:cNvCxnSpPr>
              <a:cxnSpLocks/>
            </p:cNvCxnSpPr>
            <p:nvPr/>
          </p:nvCxnSpPr>
          <p:spPr>
            <a:xfrm>
              <a:off x="3464402" y="3734382"/>
              <a:ext cx="0" cy="41578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6B7EE9B-2EF5-6D14-D0BA-92F296A69CCB}"/>
              </a:ext>
            </a:extLst>
          </p:cNvPr>
          <p:cNvGrpSpPr/>
          <p:nvPr/>
        </p:nvGrpSpPr>
        <p:grpSpPr>
          <a:xfrm>
            <a:off x="4547739" y="2166150"/>
            <a:ext cx="1576888" cy="2282429"/>
            <a:chOff x="5635569" y="2166150"/>
            <a:chExt cx="1576888" cy="2282429"/>
          </a:xfrm>
        </p:grpSpPr>
        <p:sp>
          <p:nvSpPr>
            <p:cNvPr id="30" name="TextBox 6">
              <a:extLst>
                <a:ext uri="{FF2B5EF4-FFF2-40B4-BE49-F238E27FC236}">
                  <a16:creationId xmlns:a16="http://schemas.microsoft.com/office/drawing/2014/main" id="{AC9F7356-D6A9-ECC6-1A9D-014A09FC0577}"/>
                </a:ext>
              </a:extLst>
            </p:cNvPr>
            <p:cNvSpPr txBox="1"/>
            <p:nvPr/>
          </p:nvSpPr>
          <p:spPr>
            <a:xfrm>
              <a:off x="5893326" y="2166150"/>
              <a:ext cx="102481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Technical Advisor</a:t>
              </a:r>
            </a:p>
          </p:txBody>
        </p:sp>
        <p:cxnSp>
          <p:nvCxnSpPr>
            <p:cNvPr id="31" name="Gerade Verbindung 54">
              <a:extLst>
                <a:ext uri="{FF2B5EF4-FFF2-40B4-BE49-F238E27FC236}">
                  <a16:creationId xmlns:a16="http://schemas.microsoft.com/office/drawing/2014/main" id="{97676CEE-B909-82C5-230F-7A0D496F23B2}"/>
                </a:ext>
              </a:extLst>
            </p:cNvPr>
            <p:cNvCxnSpPr/>
            <p:nvPr/>
          </p:nvCxnSpPr>
          <p:spPr>
            <a:xfrm>
              <a:off x="6399056" y="2457110"/>
              <a:ext cx="0" cy="46189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6">
              <a:extLst>
                <a:ext uri="{FF2B5EF4-FFF2-40B4-BE49-F238E27FC236}">
                  <a16:creationId xmlns:a16="http://schemas.microsoft.com/office/drawing/2014/main" id="{1978CEBA-604D-679A-35B6-C7790EB3E539}"/>
                </a:ext>
              </a:extLst>
            </p:cNvPr>
            <p:cNvSpPr txBox="1"/>
            <p:nvPr/>
          </p:nvSpPr>
          <p:spPr>
            <a:xfrm>
              <a:off x="6021081" y="4233135"/>
              <a:ext cx="93266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4.1 Tool, </a:t>
              </a:r>
              <a:r>
                <a:rPr lang="en-US" sz="800" dirty="0" err="1"/>
                <a:t>MoV</a:t>
              </a:r>
              <a:endParaRPr lang="en-US" sz="800" dirty="0"/>
            </a:p>
          </p:txBody>
        </p:sp>
        <p:cxnSp>
          <p:nvCxnSpPr>
            <p:cNvPr id="33" name="Gerade Verbindung 56">
              <a:extLst>
                <a:ext uri="{FF2B5EF4-FFF2-40B4-BE49-F238E27FC236}">
                  <a16:creationId xmlns:a16="http://schemas.microsoft.com/office/drawing/2014/main" id="{05554980-17AC-CCB8-6851-84090B909F9F}"/>
                </a:ext>
              </a:extLst>
            </p:cNvPr>
            <p:cNvCxnSpPr>
              <a:cxnSpLocks/>
            </p:cNvCxnSpPr>
            <p:nvPr/>
          </p:nvCxnSpPr>
          <p:spPr>
            <a:xfrm>
              <a:off x="6397823" y="3734382"/>
              <a:ext cx="1" cy="47226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Arrow: Chevron 4">
              <a:extLst>
                <a:ext uri="{FF2B5EF4-FFF2-40B4-BE49-F238E27FC236}">
                  <a16:creationId xmlns:a16="http://schemas.microsoft.com/office/drawing/2014/main" id="{D591C07C-E6EF-FF37-8150-23AF22BC31BD}"/>
                </a:ext>
              </a:extLst>
            </p:cNvPr>
            <p:cNvSpPr/>
            <p:nvPr/>
          </p:nvSpPr>
          <p:spPr>
            <a:xfrm>
              <a:off x="5635569" y="2938288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sp>
          <p:nvSpPr>
            <p:cNvPr id="37" name="Textfeld 53">
              <a:extLst>
                <a:ext uri="{FF2B5EF4-FFF2-40B4-BE49-F238E27FC236}">
                  <a16:creationId xmlns:a16="http://schemas.microsoft.com/office/drawing/2014/main" id="{BEABB84D-DCF0-A931-8E9E-7B013DEA8601}"/>
                </a:ext>
              </a:extLst>
            </p:cNvPr>
            <p:cNvSpPr txBox="1"/>
            <p:nvPr/>
          </p:nvSpPr>
          <p:spPr>
            <a:xfrm>
              <a:off x="6008082" y="2910054"/>
              <a:ext cx="10522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spcBef>
                  <a:spcPts val="300"/>
                </a:spcBef>
                <a:spcAft>
                  <a:spcPts val="300"/>
                </a:spcAft>
              </a:pPr>
              <a:r>
                <a:rPr lang="en-US" sz="800" dirty="0">
                  <a:solidFill>
                    <a:schemeClr val="bg1"/>
                  </a:solidFill>
                </a:rPr>
                <a:t>Completes checklist with institution, </a:t>
              </a:r>
              <a:r>
                <a:rPr lang="de-DE" sz="800" dirty="0" err="1">
                  <a:solidFill>
                    <a:schemeClr val="bg1"/>
                  </a:solidFill>
                </a:rPr>
                <a:t>Submits</a:t>
              </a:r>
              <a:r>
                <a:rPr lang="de-DE" sz="800" dirty="0">
                  <a:solidFill>
                    <a:schemeClr val="bg1"/>
                  </a:solidFill>
                </a:rPr>
                <a:t> </a:t>
              </a:r>
              <a:r>
                <a:rPr lang="de-DE" sz="800" dirty="0" err="1">
                  <a:solidFill>
                    <a:schemeClr val="bg1"/>
                  </a:solidFill>
                </a:rPr>
                <a:t>completed</a:t>
              </a:r>
              <a:r>
                <a:rPr lang="de-DE" sz="800" dirty="0">
                  <a:solidFill>
                    <a:schemeClr val="bg1"/>
                  </a:solidFill>
                </a:rPr>
                <a:t> 4.1 </a:t>
              </a:r>
              <a:r>
                <a:rPr lang="de-DE" sz="800" dirty="0" err="1">
                  <a:solidFill>
                    <a:schemeClr val="bg1"/>
                  </a:solidFill>
                </a:rPr>
                <a:t>tool</a:t>
              </a:r>
              <a:r>
                <a:rPr lang="de-DE" sz="800" dirty="0">
                  <a:solidFill>
                    <a:schemeClr val="bg1"/>
                  </a:solidFill>
                </a:rPr>
                <a:t> and </a:t>
              </a:r>
              <a:r>
                <a:rPr lang="de-DE" sz="800" dirty="0" err="1">
                  <a:solidFill>
                    <a:schemeClr val="bg1"/>
                  </a:solidFill>
                </a:rPr>
                <a:t>supporting</a:t>
              </a:r>
              <a:r>
                <a:rPr lang="de-DE" sz="800" dirty="0">
                  <a:solidFill>
                    <a:schemeClr val="bg1"/>
                  </a:solidFill>
                </a:rPr>
                <a:t> </a:t>
              </a:r>
              <a:r>
                <a:rPr lang="de-DE" sz="800" dirty="0" err="1">
                  <a:solidFill>
                    <a:schemeClr val="bg1"/>
                  </a:solidFill>
                </a:rPr>
                <a:t>MoVs</a:t>
              </a:r>
              <a:endParaRPr lang="de-DE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0DB1FF5-678A-CCAF-0EF4-E9C6B0A9283A}"/>
              </a:ext>
            </a:extLst>
          </p:cNvPr>
          <p:cNvGrpSpPr/>
          <p:nvPr/>
        </p:nvGrpSpPr>
        <p:grpSpPr>
          <a:xfrm>
            <a:off x="5972550" y="2158627"/>
            <a:ext cx="1576888" cy="2388359"/>
            <a:chOff x="7060380" y="2158627"/>
            <a:chExt cx="1576888" cy="2388359"/>
          </a:xfrm>
        </p:grpSpPr>
        <p:sp>
          <p:nvSpPr>
            <p:cNvPr id="38" name="Arrow: Chevron 4">
              <a:extLst>
                <a:ext uri="{FF2B5EF4-FFF2-40B4-BE49-F238E27FC236}">
                  <a16:creationId xmlns:a16="http://schemas.microsoft.com/office/drawing/2014/main" id="{02E9759E-D8BC-61EE-35CB-116461A50344}"/>
                </a:ext>
              </a:extLst>
            </p:cNvPr>
            <p:cNvSpPr/>
            <p:nvPr/>
          </p:nvSpPr>
          <p:spPr>
            <a:xfrm>
              <a:off x="7060380" y="2938288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39" name="Textfeld 75">
              <a:extLst>
                <a:ext uri="{FF2B5EF4-FFF2-40B4-BE49-F238E27FC236}">
                  <a16:creationId xmlns:a16="http://schemas.microsoft.com/office/drawing/2014/main" id="{1569056D-A36B-83E0-C1B8-BA92CB6F077C}"/>
                </a:ext>
              </a:extLst>
            </p:cNvPr>
            <p:cNvSpPr txBox="1"/>
            <p:nvPr/>
          </p:nvSpPr>
          <p:spPr>
            <a:xfrm>
              <a:off x="7420411" y="3012346"/>
              <a:ext cx="10529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300"/>
                </a:spcBef>
                <a:spcAft>
                  <a:spcPts val="300"/>
                </a:spcAft>
              </a:pPr>
              <a:r>
                <a:rPr lang="de-DE" sz="800" dirty="0" err="1">
                  <a:solidFill>
                    <a:schemeClr val="bg1"/>
                  </a:solidFill>
                </a:rPr>
                <a:t>Validates</a:t>
              </a:r>
              <a:r>
                <a:rPr lang="de-DE" sz="800" dirty="0">
                  <a:solidFill>
                    <a:schemeClr val="bg1"/>
                  </a:solidFill>
                </a:rPr>
                <a:t> </a:t>
              </a:r>
              <a:r>
                <a:rPr lang="de-DE" sz="800" dirty="0" err="1">
                  <a:solidFill>
                    <a:schemeClr val="bg1"/>
                  </a:solidFill>
                </a:rPr>
                <a:t>completeness</a:t>
              </a:r>
              <a:r>
                <a:rPr lang="de-DE" sz="800" dirty="0">
                  <a:solidFill>
                    <a:schemeClr val="bg1"/>
                  </a:solidFill>
                </a:rPr>
                <a:t> and </a:t>
              </a:r>
              <a:r>
                <a:rPr lang="de-DE" sz="800" dirty="0" err="1">
                  <a:solidFill>
                    <a:schemeClr val="bg1"/>
                  </a:solidFill>
                </a:rPr>
                <a:t>enters</a:t>
              </a:r>
              <a:r>
                <a:rPr lang="de-DE" sz="800" dirty="0">
                  <a:solidFill>
                    <a:schemeClr val="bg1"/>
                  </a:solidFill>
                </a:rPr>
                <a:t> </a:t>
              </a:r>
              <a:r>
                <a:rPr lang="de-DE" sz="800" dirty="0" err="1">
                  <a:solidFill>
                    <a:schemeClr val="bg1"/>
                  </a:solidFill>
                </a:rPr>
                <a:t>into</a:t>
              </a:r>
              <a:r>
                <a:rPr lang="de-DE" sz="800" dirty="0">
                  <a:solidFill>
                    <a:schemeClr val="bg1"/>
                  </a:solidFill>
                </a:rPr>
                <a:t> </a:t>
              </a:r>
              <a:r>
                <a:rPr lang="de-DE" sz="800" dirty="0" err="1">
                  <a:solidFill>
                    <a:schemeClr val="bg1"/>
                  </a:solidFill>
                </a:rPr>
                <a:t>RbM</a:t>
              </a:r>
              <a:endParaRPr lang="de-DE" sz="800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6">
              <a:extLst>
                <a:ext uri="{FF2B5EF4-FFF2-40B4-BE49-F238E27FC236}">
                  <a16:creationId xmlns:a16="http://schemas.microsoft.com/office/drawing/2014/main" id="{9A562751-DA4D-A37B-C46F-847FC04311ED}"/>
                </a:ext>
              </a:extLst>
            </p:cNvPr>
            <p:cNvSpPr txBox="1"/>
            <p:nvPr/>
          </p:nvSpPr>
          <p:spPr>
            <a:xfrm>
              <a:off x="7384920" y="2158627"/>
              <a:ext cx="77689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M&amp;E Officer</a:t>
              </a:r>
            </a:p>
          </p:txBody>
        </p:sp>
        <p:cxnSp>
          <p:nvCxnSpPr>
            <p:cNvPr id="41" name="Gerade Verbindung 77">
              <a:extLst>
                <a:ext uri="{FF2B5EF4-FFF2-40B4-BE49-F238E27FC236}">
                  <a16:creationId xmlns:a16="http://schemas.microsoft.com/office/drawing/2014/main" id="{6ACE3D7E-2C72-6BFA-B0DA-B83FFE30D929}"/>
                </a:ext>
              </a:extLst>
            </p:cNvPr>
            <p:cNvCxnSpPr/>
            <p:nvPr/>
          </p:nvCxnSpPr>
          <p:spPr>
            <a:xfrm>
              <a:off x="7746676" y="2439987"/>
              <a:ext cx="0" cy="46189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6">
              <a:extLst>
                <a:ext uri="{FF2B5EF4-FFF2-40B4-BE49-F238E27FC236}">
                  <a16:creationId xmlns:a16="http://schemas.microsoft.com/office/drawing/2014/main" id="{9E74F334-62C8-BC8E-F827-B323F838AEEE}"/>
                </a:ext>
              </a:extLst>
            </p:cNvPr>
            <p:cNvSpPr txBox="1"/>
            <p:nvPr/>
          </p:nvSpPr>
          <p:spPr>
            <a:xfrm>
              <a:off x="7359295" y="4208432"/>
              <a:ext cx="11527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Upload on </a:t>
              </a:r>
              <a:r>
                <a:rPr lang="en-US" sz="800" dirty="0" err="1"/>
                <a:t>RbM</a:t>
              </a:r>
              <a:r>
                <a:rPr lang="en-US" sz="800" dirty="0"/>
                <a:t> system</a:t>
              </a:r>
            </a:p>
          </p:txBody>
        </p:sp>
        <p:cxnSp>
          <p:nvCxnSpPr>
            <p:cNvPr id="43" name="Gerade Verbindung 79">
              <a:extLst>
                <a:ext uri="{FF2B5EF4-FFF2-40B4-BE49-F238E27FC236}">
                  <a16:creationId xmlns:a16="http://schemas.microsoft.com/office/drawing/2014/main" id="{28AC9591-04BF-1625-EFB0-793FCBC2C78A}"/>
                </a:ext>
              </a:extLst>
            </p:cNvPr>
            <p:cNvCxnSpPr>
              <a:cxnSpLocks/>
            </p:cNvCxnSpPr>
            <p:nvPr/>
          </p:nvCxnSpPr>
          <p:spPr>
            <a:xfrm>
              <a:off x="7773367" y="3746574"/>
              <a:ext cx="0" cy="41578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feld 13">
            <a:extLst>
              <a:ext uri="{FF2B5EF4-FFF2-40B4-BE49-F238E27FC236}">
                <a16:creationId xmlns:a16="http://schemas.microsoft.com/office/drawing/2014/main" id="{9CA86958-73A6-5AA2-E720-B366BDDF4FA7}"/>
              </a:ext>
            </a:extLst>
          </p:cNvPr>
          <p:cNvSpPr txBox="1"/>
          <p:nvPr/>
        </p:nvSpPr>
        <p:spPr>
          <a:xfrm>
            <a:off x="2004300" y="2901884"/>
            <a:ext cx="9599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700" b="1" dirty="0"/>
              <a:t>Trigger:</a:t>
            </a:r>
          </a:p>
          <a:p>
            <a:pPr algn="l"/>
            <a:r>
              <a:rPr lang="de-DE" sz="700" dirty="0"/>
              <a:t>Technical </a:t>
            </a:r>
            <a:r>
              <a:rPr lang="de-DE" sz="700" dirty="0" err="1"/>
              <a:t>Advisor</a:t>
            </a:r>
            <a:r>
              <a:rPr lang="de-DE" sz="700" dirty="0"/>
              <a:t> </a:t>
            </a:r>
            <a:r>
              <a:rPr lang="de-DE" sz="700" dirty="0" err="1"/>
              <a:t>flags</a:t>
            </a:r>
            <a:r>
              <a:rPr lang="de-DE" sz="700" dirty="0"/>
              <a:t> </a:t>
            </a:r>
            <a:r>
              <a:rPr lang="de-DE" sz="700" dirty="0" err="1"/>
              <a:t>that</a:t>
            </a:r>
            <a:r>
              <a:rPr lang="de-DE" sz="700" dirty="0"/>
              <a:t> </a:t>
            </a:r>
            <a:r>
              <a:rPr lang="en-US" sz="700" dirty="0"/>
              <a:t>new training content has been developed or integrated</a:t>
            </a:r>
            <a:endParaRPr lang="de-DE" sz="7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5F3C45F-5F4A-008D-B17F-AE873D59AA6B}"/>
              </a:ext>
            </a:extLst>
          </p:cNvPr>
          <p:cNvSpPr txBox="1"/>
          <p:nvPr/>
        </p:nvSpPr>
        <p:spPr>
          <a:xfrm>
            <a:off x="64625" y="404028"/>
            <a:ext cx="88070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>
                <a:solidFill>
                  <a:srgbClr val="C00000"/>
                </a:solidFill>
              </a:rPr>
              <a:t>No. of institutions in operation </a:t>
            </a:r>
            <a:r>
              <a:rPr lang="en-US" sz="1200" i="1" dirty="0">
                <a:solidFill>
                  <a:srgbClr val="C00000"/>
                </a:solidFill>
              </a:rPr>
              <a:t>that have revised or added practical, gender-sensitive content to their teacher training courses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E87566FC-12A1-992E-EB28-FC94FF17D485}"/>
              </a:ext>
            </a:extLst>
          </p:cNvPr>
          <p:cNvCxnSpPr>
            <a:cxnSpLocks/>
          </p:cNvCxnSpPr>
          <p:nvPr/>
        </p:nvCxnSpPr>
        <p:spPr>
          <a:xfrm>
            <a:off x="9236" y="0"/>
            <a:ext cx="0" cy="61200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63073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102D59-A0EA-C470-2DB0-FE1745DDFD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BCAF32-C775-2224-1043-2CB33185D67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15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21E1BB-5BD2-EB75-7604-89B3513275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8B926107-9F60-3277-03C1-2ECACC092AD9}"/>
              </a:ext>
            </a:extLst>
          </p:cNvPr>
          <p:cNvSpPr txBox="1">
            <a:spLocks/>
          </p:cNvSpPr>
          <p:nvPr/>
        </p:nvSpPr>
        <p:spPr>
          <a:xfrm>
            <a:off x="177659" y="223916"/>
            <a:ext cx="3467631" cy="29534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Profile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M&amp;E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process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Output 4.1 </a:t>
            </a:r>
          </a:p>
        </p:txBody>
      </p:sp>
      <p:graphicFrame>
        <p:nvGraphicFramePr>
          <p:cNvPr id="10" name="Inhaltsplatzhalter 6">
            <a:extLst>
              <a:ext uri="{FF2B5EF4-FFF2-40B4-BE49-F238E27FC236}">
                <a16:creationId xmlns:a16="http://schemas.microsoft.com/office/drawing/2014/main" id="{11832864-160D-EA9D-B0F4-8870BE5803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3830935"/>
              </p:ext>
            </p:extLst>
          </p:nvPr>
        </p:nvGraphicFramePr>
        <p:xfrm>
          <a:off x="2122807" y="1309059"/>
          <a:ext cx="8168056" cy="3691358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1450403">
                  <a:extLst>
                    <a:ext uri="{9D8B030D-6E8A-4147-A177-3AD203B41FA5}">
                      <a16:colId xmlns:a16="http://schemas.microsoft.com/office/drawing/2014/main" val="326522847"/>
                    </a:ext>
                  </a:extLst>
                </a:gridCol>
                <a:gridCol w="527829">
                  <a:extLst>
                    <a:ext uri="{9D8B030D-6E8A-4147-A177-3AD203B41FA5}">
                      <a16:colId xmlns:a16="http://schemas.microsoft.com/office/drawing/2014/main" val="571602059"/>
                    </a:ext>
                  </a:extLst>
                </a:gridCol>
                <a:gridCol w="603039">
                  <a:extLst>
                    <a:ext uri="{9D8B030D-6E8A-4147-A177-3AD203B41FA5}">
                      <a16:colId xmlns:a16="http://schemas.microsoft.com/office/drawing/2014/main" val="124353911"/>
                    </a:ext>
                  </a:extLst>
                </a:gridCol>
                <a:gridCol w="1939419">
                  <a:extLst>
                    <a:ext uri="{9D8B030D-6E8A-4147-A177-3AD203B41FA5}">
                      <a16:colId xmlns:a16="http://schemas.microsoft.com/office/drawing/2014/main" val="2985702930"/>
                    </a:ext>
                  </a:extLst>
                </a:gridCol>
                <a:gridCol w="946515">
                  <a:extLst>
                    <a:ext uri="{9D8B030D-6E8A-4147-A177-3AD203B41FA5}">
                      <a16:colId xmlns:a16="http://schemas.microsoft.com/office/drawing/2014/main" val="3559493168"/>
                    </a:ext>
                  </a:extLst>
                </a:gridCol>
                <a:gridCol w="1432068">
                  <a:extLst>
                    <a:ext uri="{9D8B030D-6E8A-4147-A177-3AD203B41FA5}">
                      <a16:colId xmlns:a16="http://schemas.microsoft.com/office/drawing/2014/main" val="1043538025"/>
                    </a:ext>
                  </a:extLst>
                </a:gridCol>
                <a:gridCol w="1268783">
                  <a:extLst>
                    <a:ext uri="{9D8B030D-6E8A-4147-A177-3AD203B41FA5}">
                      <a16:colId xmlns:a16="http://schemas.microsoft.com/office/drawing/2014/main" val="1625292666"/>
                    </a:ext>
                  </a:extLst>
                </a:gridCol>
              </a:tblGrid>
              <a:tr h="162052">
                <a:tc gridSpan="4">
                  <a:txBody>
                    <a:bodyPr/>
                    <a:lstStyle/>
                    <a:p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Process Name</a:t>
                      </a:r>
                    </a:p>
                  </a:txBody>
                  <a:tcPr marL="43875" marR="21938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de-DE" sz="900" b="0">
                          <a:solidFill>
                            <a:schemeClr val="bg1"/>
                          </a:solidFill>
                        </a:rPr>
                        <a:t>Process Owner</a:t>
                      </a:r>
                      <a:endParaRPr lang="de-DE" sz="900"/>
                    </a:p>
                  </a:txBody>
                  <a:tcPr marL="43875" marR="21938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8800962"/>
                  </a:ext>
                </a:extLst>
              </a:tr>
              <a:tr h="218481">
                <a:tc gridSpan="4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i="0" dirty="0">
                          <a:solidFill>
                            <a:schemeClr val="tx1"/>
                          </a:solidFill>
                        </a:rPr>
                        <a:t>No. of institutions in operation </a:t>
                      </a:r>
                      <a:r>
                        <a:rPr lang="en-US" sz="900" i="0" dirty="0">
                          <a:solidFill>
                            <a:schemeClr val="tx1"/>
                          </a:solidFill>
                        </a:rPr>
                        <a:t>that have revised or added practical, gender-sensitive content to their teacher training courses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de-DE" sz="9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M&amp;E Officer</a:t>
                      </a:r>
                      <a:endParaRPr lang="de-DE" sz="900" dirty="0"/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483050"/>
                  </a:ext>
                </a:extLst>
              </a:tr>
              <a:tr h="162052">
                <a:tc gridSpan="7">
                  <a:txBody>
                    <a:bodyPr/>
                    <a:lstStyle/>
                    <a:p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Purpose of Process</a:t>
                      </a:r>
                    </a:p>
                  </a:txBody>
                  <a:tcPr marL="55721" marR="43875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1192663"/>
                  </a:ext>
                </a:extLst>
              </a:tr>
              <a:tr h="45143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900" dirty="0"/>
                        <a:t>To verify the integration of practical, demand-driven content in teacher training institutions</a:t>
                      </a:r>
                      <a:endParaRPr lang="de-DE" sz="9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0825790"/>
                  </a:ext>
                </a:extLst>
              </a:tr>
              <a:tr h="162052"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Input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Supplier of Input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de-DE" sz="1000" b="0" dirty="0">
                        <a:solidFill>
                          <a:schemeClr val="bg1"/>
                        </a:solidFill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Main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Activities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/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steps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l">
                        <a:buNone/>
                      </a:pPr>
                      <a:endParaRPr lang="de-DE" sz="1000" b="0" dirty="0">
                        <a:solidFill>
                          <a:schemeClr val="bg1"/>
                        </a:solidFill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Output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Recipient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of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Output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251272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Revised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Added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content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documentation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The institution shares with the TA an update on integration of content</a:t>
                      </a:r>
                      <a:endParaRPr lang="de-DE" sz="900" b="1" dirty="0">
                        <a:solidFill>
                          <a:schemeClr val="tx1"/>
                        </a:solidFill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en-US" sz="900" dirty="0" err="1"/>
                        <a:t>Sumitted</a:t>
                      </a:r>
                      <a:r>
                        <a:rPr lang="en-US" sz="900" dirty="0"/>
                        <a:t> </a:t>
                      </a:r>
                      <a:r>
                        <a:rPr lang="en-US" sz="900" dirty="0" err="1"/>
                        <a:t>MoVs</a:t>
                      </a:r>
                      <a:r>
                        <a:rPr lang="en-US" sz="900" dirty="0"/>
                        <a:t> containing verified institutions with integrated training content (</a:t>
                      </a:r>
                      <a:r>
                        <a:rPr lang="en-US" sz="900" dirty="0" err="1"/>
                        <a:t>i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nformation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via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e-mail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338037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MoVs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900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Completes checklist with institution,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Submits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completed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4.1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tool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supporting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MoVs</a:t>
                      </a:r>
                      <a:endParaRPr lang="de-DE" sz="900" dirty="0">
                        <a:solidFill>
                          <a:schemeClr val="tx1"/>
                        </a:solidFill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documents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0582315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documents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Validates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completeness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enters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into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RbM</a:t>
                      </a:r>
                      <a:endParaRPr lang="de-DE" sz="900" dirty="0">
                        <a:solidFill>
                          <a:schemeClr val="tx1"/>
                        </a:solidFill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Data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entered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into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RbM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system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GIZ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project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team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(and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project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partners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)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6073084"/>
                  </a:ext>
                </a:extLst>
              </a:tr>
              <a:tr h="16205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IT-System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Roles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458398"/>
                  </a:ext>
                </a:extLst>
              </a:tr>
              <a:tr h="26669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RbM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system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in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excel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format</a:t>
                      </a:r>
                      <a:endParaRPr lang="de-DE" sz="9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Owner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commissioning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Manager = M&amp;E Officer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Manager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implementation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M&amp;E Officer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Employee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contributing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specified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tasks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JCs &amp; 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260065"/>
                  </a:ext>
                </a:extLst>
              </a:tr>
              <a:tr h="1620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kern="1200" noProof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Potential for Improvement</a:t>
                      </a:r>
                    </a:p>
                  </a:txBody>
                  <a:tcPr marL="27000" marR="27000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accent1"/>
                      </a:solidFill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Indicators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27000" marR="27000" marT="0" marB="0">
                    <a:lnL w="12700">
                      <a:solidFill>
                        <a:schemeClr val="accent1"/>
                      </a:solidFill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045685"/>
                  </a:ext>
                </a:extLst>
              </a:tr>
              <a:tr h="23087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900" b="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0" marB="2786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2 relevant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institutions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by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September 2026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27860" marB="2786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4003259"/>
                  </a:ext>
                </a:extLst>
              </a:tr>
            </a:tbl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FBF546C-6F6D-8014-8664-234B4735BA4F}"/>
              </a:ext>
            </a:extLst>
          </p:cNvPr>
          <p:cNvCxnSpPr>
            <a:cxnSpLocks/>
          </p:cNvCxnSpPr>
          <p:nvPr/>
        </p:nvCxnSpPr>
        <p:spPr>
          <a:xfrm>
            <a:off x="9236" y="0"/>
            <a:ext cx="0" cy="61200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C8309EE8-25C6-BE7E-7BD0-B0F63F10439E}"/>
              </a:ext>
            </a:extLst>
          </p:cNvPr>
          <p:cNvSpPr txBox="1"/>
          <p:nvPr/>
        </p:nvSpPr>
        <p:spPr>
          <a:xfrm>
            <a:off x="64624" y="404028"/>
            <a:ext cx="8591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>
                <a:solidFill>
                  <a:srgbClr val="C00000"/>
                </a:solidFill>
              </a:rPr>
              <a:t>No. of institutions in operation </a:t>
            </a:r>
            <a:r>
              <a:rPr lang="en-US" sz="1200" i="1" dirty="0">
                <a:solidFill>
                  <a:srgbClr val="C00000"/>
                </a:solidFill>
              </a:rPr>
              <a:t>that have revised or added practical, gender-sensitive content to their teacher training courses</a:t>
            </a:r>
          </a:p>
        </p:txBody>
      </p:sp>
    </p:spTree>
    <p:extLst>
      <p:ext uri="{BB962C8B-B14F-4D97-AF65-F5344CB8AC3E}">
        <p14:creationId xmlns:p14="http://schemas.microsoft.com/office/powerpoint/2010/main" val="26978981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6DE081-B93A-8C20-B149-DADCEF5E34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3885D2-51B1-CA02-55C8-6B891C57C26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16</a:t>
            </a:fld>
            <a:endParaRPr lang="de-D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65E3378-3859-84F3-7B9D-C454ED47387B}"/>
              </a:ext>
            </a:extLst>
          </p:cNvPr>
          <p:cNvSpPr/>
          <p:nvPr/>
        </p:nvSpPr>
        <p:spPr>
          <a:xfrm rot="16200000">
            <a:off x="1979778" y="2148193"/>
            <a:ext cx="917098" cy="32575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/>
              <a:t>Who? </a:t>
            </a:r>
            <a:r>
              <a:rPr lang="de-DE" sz="900" dirty="0" err="1"/>
              <a:t>Responsibility</a:t>
            </a:r>
            <a:endParaRPr lang="en-US" sz="9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13BE24D-168E-FDD4-004A-6851826DB43F}"/>
              </a:ext>
            </a:extLst>
          </p:cNvPr>
          <p:cNvSpPr/>
          <p:nvPr/>
        </p:nvSpPr>
        <p:spPr>
          <a:xfrm rot="16200000">
            <a:off x="1658500" y="4521905"/>
            <a:ext cx="1572841" cy="32575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/>
              <a:t>What/Ressources</a:t>
            </a:r>
            <a:endParaRPr lang="en-US" sz="900" dirty="0"/>
          </a:p>
        </p:txBody>
      </p:sp>
      <p:pic>
        <p:nvPicPr>
          <p:cNvPr id="13" name="Graphic 12" descr="Badge Tick with solid fill">
            <a:extLst>
              <a:ext uri="{FF2B5EF4-FFF2-40B4-BE49-F238E27FC236}">
                <a16:creationId xmlns:a16="http://schemas.microsoft.com/office/drawing/2014/main" id="{84E9DCDF-DF6B-E907-1C44-2D375DDD710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79050" y="3133969"/>
            <a:ext cx="395419" cy="39541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068B2D7-1DE4-E8AC-4D42-419235B783F7}"/>
              </a:ext>
            </a:extLst>
          </p:cNvPr>
          <p:cNvSpPr/>
          <p:nvPr/>
        </p:nvSpPr>
        <p:spPr>
          <a:xfrm>
            <a:off x="2607798" y="1852522"/>
            <a:ext cx="7142504" cy="916038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527D3D3-0ED7-8FD4-238E-0DC72042893C}"/>
              </a:ext>
            </a:extLst>
          </p:cNvPr>
          <p:cNvSpPr/>
          <p:nvPr/>
        </p:nvSpPr>
        <p:spPr>
          <a:xfrm>
            <a:off x="2607798" y="3894797"/>
            <a:ext cx="7142504" cy="1572841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F8FD0CD8-36F4-0B8D-53DE-287EEC21F295}"/>
              </a:ext>
            </a:extLst>
          </p:cNvPr>
          <p:cNvSpPr txBox="1">
            <a:spLocks/>
          </p:cNvSpPr>
          <p:nvPr/>
        </p:nvSpPr>
        <p:spPr>
          <a:xfrm>
            <a:off x="164215" y="244347"/>
            <a:ext cx="4396485" cy="2302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Activities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/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steps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M&amp;E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process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Output 4.2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3DCAADC-1B92-29C7-0E78-FD48D2614971}"/>
              </a:ext>
            </a:extLst>
          </p:cNvPr>
          <p:cNvSpPr/>
          <p:nvPr/>
        </p:nvSpPr>
        <p:spPr>
          <a:xfrm>
            <a:off x="1852902" y="2774742"/>
            <a:ext cx="1224000" cy="1116490"/>
          </a:xfrm>
          <a:prstGeom prst="ellipse">
            <a:avLst/>
          </a:prstGeom>
          <a:noFill/>
          <a:ln>
            <a:solidFill>
              <a:srgbClr val="017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C324670-6F86-111B-97BF-CFDB4A78687F}"/>
              </a:ext>
            </a:extLst>
          </p:cNvPr>
          <p:cNvGrpSpPr/>
          <p:nvPr/>
        </p:nvGrpSpPr>
        <p:grpSpPr>
          <a:xfrm>
            <a:off x="3083495" y="2185786"/>
            <a:ext cx="1576888" cy="2643723"/>
            <a:chOff x="5635569" y="2166150"/>
            <a:chExt cx="1576888" cy="2643723"/>
          </a:xfrm>
        </p:grpSpPr>
        <p:sp>
          <p:nvSpPr>
            <p:cNvPr id="30" name="TextBox 6">
              <a:extLst>
                <a:ext uri="{FF2B5EF4-FFF2-40B4-BE49-F238E27FC236}">
                  <a16:creationId xmlns:a16="http://schemas.microsoft.com/office/drawing/2014/main" id="{13BC33B1-C5A8-5624-5ED7-1CC86A6C68DA}"/>
                </a:ext>
              </a:extLst>
            </p:cNvPr>
            <p:cNvSpPr txBox="1"/>
            <p:nvPr/>
          </p:nvSpPr>
          <p:spPr>
            <a:xfrm>
              <a:off x="5893326" y="2166150"/>
              <a:ext cx="102481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Technical Advisor</a:t>
              </a:r>
            </a:p>
          </p:txBody>
        </p:sp>
        <p:cxnSp>
          <p:nvCxnSpPr>
            <p:cNvPr id="31" name="Gerade Verbindung 54">
              <a:extLst>
                <a:ext uri="{FF2B5EF4-FFF2-40B4-BE49-F238E27FC236}">
                  <a16:creationId xmlns:a16="http://schemas.microsoft.com/office/drawing/2014/main" id="{929655E5-B563-2E9C-62E7-2A3B8DC0F315}"/>
                </a:ext>
              </a:extLst>
            </p:cNvPr>
            <p:cNvCxnSpPr/>
            <p:nvPr/>
          </p:nvCxnSpPr>
          <p:spPr>
            <a:xfrm>
              <a:off x="6399056" y="2457110"/>
              <a:ext cx="0" cy="46189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6">
              <a:extLst>
                <a:ext uri="{FF2B5EF4-FFF2-40B4-BE49-F238E27FC236}">
                  <a16:creationId xmlns:a16="http://schemas.microsoft.com/office/drawing/2014/main" id="{DA0ABD59-C08D-8306-512C-EA520F0F4227}"/>
                </a:ext>
              </a:extLst>
            </p:cNvPr>
            <p:cNvSpPr txBox="1"/>
            <p:nvPr/>
          </p:nvSpPr>
          <p:spPr>
            <a:xfrm>
              <a:off x="5823076" y="4225098"/>
              <a:ext cx="13382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4.2 Tool, </a:t>
              </a:r>
              <a:r>
                <a:rPr lang="en-US" sz="800" dirty="0" err="1"/>
                <a:t>MoVs</a:t>
              </a:r>
              <a:r>
                <a:rPr lang="en-US" sz="800" dirty="0"/>
                <a:t>, Enrollment statistics &amp; lists of training events for career counsellors</a:t>
              </a:r>
            </a:p>
          </p:txBody>
        </p:sp>
        <p:cxnSp>
          <p:nvCxnSpPr>
            <p:cNvPr id="33" name="Gerade Verbindung 56">
              <a:extLst>
                <a:ext uri="{FF2B5EF4-FFF2-40B4-BE49-F238E27FC236}">
                  <a16:creationId xmlns:a16="http://schemas.microsoft.com/office/drawing/2014/main" id="{2BC8DC7B-7854-7ED6-DAFF-06CA58DA7C5B}"/>
                </a:ext>
              </a:extLst>
            </p:cNvPr>
            <p:cNvCxnSpPr>
              <a:cxnSpLocks/>
            </p:cNvCxnSpPr>
            <p:nvPr/>
          </p:nvCxnSpPr>
          <p:spPr>
            <a:xfrm>
              <a:off x="6397823" y="3734382"/>
              <a:ext cx="1" cy="47226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Arrow: Chevron 4">
              <a:extLst>
                <a:ext uri="{FF2B5EF4-FFF2-40B4-BE49-F238E27FC236}">
                  <a16:creationId xmlns:a16="http://schemas.microsoft.com/office/drawing/2014/main" id="{A776215E-3E4A-E665-1C8B-A766B160BB6B}"/>
                </a:ext>
              </a:extLst>
            </p:cNvPr>
            <p:cNvSpPr/>
            <p:nvPr/>
          </p:nvSpPr>
          <p:spPr>
            <a:xfrm>
              <a:off x="5635569" y="2938288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sp>
          <p:nvSpPr>
            <p:cNvPr id="37" name="Textfeld 53">
              <a:extLst>
                <a:ext uri="{FF2B5EF4-FFF2-40B4-BE49-F238E27FC236}">
                  <a16:creationId xmlns:a16="http://schemas.microsoft.com/office/drawing/2014/main" id="{BCAD910B-E1EC-773D-ACA4-A2E02FE49523}"/>
                </a:ext>
              </a:extLst>
            </p:cNvPr>
            <p:cNvSpPr txBox="1"/>
            <p:nvPr/>
          </p:nvSpPr>
          <p:spPr>
            <a:xfrm>
              <a:off x="6008082" y="2910054"/>
              <a:ext cx="10522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spcBef>
                  <a:spcPts val="300"/>
                </a:spcBef>
                <a:spcAft>
                  <a:spcPts val="300"/>
                </a:spcAft>
              </a:pPr>
              <a:r>
                <a:rPr lang="en-US" sz="800" dirty="0">
                  <a:solidFill>
                    <a:schemeClr val="bg1"/>
                  </a:solidFill>
                </a:rPr>
                <a:t>Completes checklist with institution, </a:t>
              </a:r>
              <a:r>
                <a:rPr lang="de-DE" sz="800" dirty="0" err="1">
                  <a:solidFill>
                    <a:schemeClr val="bg1"/>
                  </a:solidFill>
                </a:rPr>
                <a:t>Submits</a:t>
              </a:r>
              <a:r>
                <a:rPr lang="de-DE" sz="800" dirty="0">
                  <a:solidFill>
                    <a:schemeClr val="bg1"/>
                  </a:solidFill>
                </a:rPr>
                <a:t> </a:t>
              </a:r>
              <a:r>
                <a:rPr lang="de-DE" sz="800" dirty="0" err="1">
                  <a:solidFill>
                    <a:schemeClr val="bg1"/>
                  </a:solidFill>
                </a:rPr>
                <a:t>completed</a:t>
              </a:r>
              <a:r>
                <a:rPr lang="de-DE" sz="800" dirty="0">
                  <a:solidFill>
                    <a:schemeClr val="bg1"/>
                  </a:solidFill>
                </a:rPr>
                <a:t> 4.1 </a:t>
              </a:r>
              <a:r>
                <a:rPr lang="de-DE" sz="800" dirty="0" err="1">
                  <a:solidFill>
                    <a:schemeClr val="bg1"/>
                  </a:solidFill>
                </a:rPr>
                <a:t>tool</a:t>
              </a:r>
              <a:r>
                <a:rPr lang="de-DE" sz="800" dirty="0">
                  <a:solidFill>
                    <a:schemeClr val="bg1"/>
                  </a:solidFill>
                </a:rPr>
                <a:t> and </a:t>
              </a:r>
              <a:r>
                <a:rPr lang="de-DE" sz="800" dirty="0" err="1">
                  <a:solidFill>
                    <a:schemeClr val="bg1"/>
                  </a:solidFill>
                </a:rPr>
                <a:t>supporting</a:t>
              </a:r>
              <a:r>
                <a:rPr lang="de-DE" sz="800" dirty="0">
                  <a:solidFill>
                    <a:schemeClr val="bg1"/>
                  </a:solidFill>
                </a:rPr>
                <a:t> </a:t>
              </a:r>
              <a:r>
                <a:rPr lang="de-DE" sz="800" dirty="0" err="1">
                  <a:solidFill>
                    <a:schemeClr val="bg1"/>
                  </a:solidFill>
                </a:rPr>
                <a:t>MoVs</a:t>
              </a:r>
              <a:endParaRPr lang="de-DE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508FE14-B6D7-E0F3-8A85-D03B4B92FA81}"/>
              </a:ext>
            </a:extLst>
          </p:cNvPr>
          <p:cNvGrpSpPr/>
          <p:nvPr/>
        </p:nvGrpSpPr>
        <p:grpSpPr>
          <a:xfrm>
            <a:off x="4508306" y="2178263"/>
            <a:ext cx="1576888" cy="2388359"/>
            <a:chOff x="7060380" y="2158627"/>
            <a:chExt cx="1576888" cy="2388359"/>
          </a:xfrm>
        </p:grpSpPr>
        <p:sp>
          <p:nvSpPr>
            <p:cNvPr id="38" name="Arrow: Chevron 4">
              <a:extLst>
                <a:ext uri="{FF2B5EF4-FFF2-40B4-BE49-F238E27FC236}">
                  <a16:creationId xmlns:a16="http://schemas.microsoft.com/office/drawing/2014/main" id="{A3851E75-383D-E700-EB0F-195DE7DA709B}"/>
                </a:ext>
              </a:extLst>
            </p:cNvPr>
            <p:cNvSpPr/>
            <p:nvPr/>
          </p:nvSpPr>
          <p:spPr>
            <a:xfrm>
              <a:off x="7060380" y="2938288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39" name="Textfeld 75">
              <a:extLst>
                <a:ext uri="{FF2B5EF4-FFF2-40B4-BE49-F238E27FC236}">
                  <a16:creationId xmlns:a16="http://schemas.microsoft.com/office/drawing/2014/main" id="{36F98498-5990-399C-53BE-7410F16CB52E}"/>
                </a:ext>
              </a:extLst>
            </p:cNvPr>
            <p:cNvSpPr txBox="1"/>
            <p:nvPr/>
          </p:nvSpPr>
          <p:spPr>
            <a:xfrm>
              <a:off x="7420411" y="3012346"/>
              <a:ext cx="10529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300"/>
                </a:spcBef>
                <a:spcAft>
                  <a:spcPts val="300"/>
                </a:spcAft>
              </a:pPr>
              <a:r>
                <a:rPr lang="de-DE" sz="800" dirty="0" err="1">
                  <a:solidFill>
                    <a:schemeClr val="bg1"/>
                  </a:solidFill>
                </a:rPr>
                <a:t>Validates</a:t>
              </a:r>
              <a:r>
                <a:rPr lang="de-DE" sz="800" dirty="0">
                  <a:solidFill>
                    <a:schemeClr val="bg1"/>
                  </a:solidFill>
                </a:rPr>
                <a:t> </a:t>
              </a:r>
              <a:r>
                <a:rPr lang="de-DE" sz="800" dirty="0" err="1">
                  <a:solidFill>
                    <a:schemeClr val="bg1"/>
                  </a:solidFill>
                </a:rPr>
                <a:t>completeness</a:t>
              </a:r>
              <a:r>
                <a:rPr lang="de-DE" sz="800" dirty="0">
                  <a:solidFill>
                    <a:schemeClr val="bg1"/>
                  </a:solidFill>
                </a:rPr>
                <a:t> and </a:t>
              </a:r>
              <a:r>
                <a:rPr lang="de-DE" sz="800" dirty="0" err="1">
                  <a:solidFill>
                    <a:schemeClr val="bg1"/>
                  </a:solidFill>
                </a:rPr>
                <a:t>enters</a:t>
              </a:r>
              <a:r>
                <a:rPr lang="de-DE" sz="800" dirty="0">
                  <a:solidFill>
                    <a:schemeClr val="bg1"/>
                  </a:solidFill>
                </a:rPr>
                <a:t> </a:t>
              </a:r>
              <a:r>
                <a:rPr lang="de-DE" sz="800" dirty="0" err="1">
                  <a:solidFill>
                    <a:schemeClr val="bg1"/>
                  </a:solidFill>
                </a:rPr>
                <a:t>into</a:t>
              </a:r>
              <a:r>
                <a:rPr lang="de-DE" sz="800" dirty="0">
                  <a:solidFill>
                    <a:schemeClr val="bg1"/>
                  </a:solidFill>
                </a:rPr>
                <a:t> </a:t>
              </a:r>
              <a:r>
                <a:rPr lang="de-DE" sz="800" dirty="0" err="1">
                  <a:solidFill>
                    <a:schemeClr val="bg1"/>
                  </a:solidFill>
                </a:rPr>
                <a:t>RbM</a:t>
              </a:r>
              <a:endParaRPr lang="de-DE" sz="800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6">
              <a:extLst>
                <a:ext uri="{FF2B5EF4-FFF2-40B4-BE49-F238E27FC236}">
                  <a16:creationId xmlns:a16="http://schemas.microsoft.com/office/drawing/2014/main" id="{77DD9BFA-19F1-5BBC-6FF4-C08089E9F9A2}"/>
                </a:ext>
              </a:extLst>
            </p:cNvPr>
            <p:cNvSpPr txBox="1"/>
            <p:nvPr/>
          </p:nvSpPr>
          <p:spPr>
            <a:xfrm>
              <a:off x="7384920" y="2158627"/>
              <a:ext cx="77689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M&amp;E Officer</a:t>
              </a:r>
            </a:p>
          </p:txBody>
        </p:sp>
        <p:cxnSp>
          <p:nvCxnSpPr>
            <p:cNvPr id="41" name="Gerade Verbindung 77">
              <a:extLst>
                <a:ext uri="{FF2B5EF4-FFF2-40B4-BE49-F238E27FC236}">
                  <a16:creationId xmlns:a16="http://schemas.microsoft.com/office/drawing/2014/main" id="{C69A52C0-0B64-8F77-529F-58403787193F}"/>
                </a:ext>
              </a:extLst>
            </p:cNvPr>
            <p:cNvCxnSpPr/>
            <p:nvPr/>
          </p:nvCxnSpPr>
          <p:spPr>
            <a:xfrm>
              <a:off x="7746676" y="2439987"/>
              <a:ext cx="0" cy="46189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6">
              <a:extLst>
                <a:ext uri="{FF2B5EF4-FFF2-40B4-BE49-F238E27FC236}">
                  <a16:creationId xmlns:a16="http://schemas.microsoft.com/office/drawing/2014/main" id="{ED7F91A0-0F9E-142B-1DCB-22212F4B10E5}"/>
                </a:ext>
              </a:extLst>
            </p:cNvPr>
            <p:cNvSpPr txBox="1"/>
            <p:nvPr/>
          </p:nvSpPr>
          <p:spPr>
            <a:xfrm>
              <a:off x="7359295" y="4208432"/>
              <a:ext cx="11527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Upload on </a:t>
              </a:r>
              <a:r>
                <a:rPr lang="en-US" sz="800" dirty="0" err="1"/>
                <a:t>RbM</a:t>
              </a:r>
              <a:r>
                <a:rPr lang="en-US" sz="800" dirty="0"/>
                <a:t> system</a:t>
              </a:r>
            </a:p>
          </p:txBody>
        </p:sp>
        <p:cxnSp>
          <p:nvCxnSpPr>
            <p:cNvPr id="43" name="Gerade Verbindung 79">
              <a:extLst>
                <a:ext uri="{FF2B5EF4-FFF2-40B4-BE49-F238E27FC236}">
                  <a16:creationId xmlns:a16="http://schemas.microsoft.com/office/drawing/2014/main" id="{C749A16E-C9C1-20C4-956D-55E1FDB96EBA}"/>
                </a:ext>
              </a:extLst>
            </p:cNvPr>
            <p:cNvCxnSpPr>
              <a:cxnSpLocks/>
            </p:cNvCxnSpPr>
            <p:nvPr/>
          </p:nvCxnSpPr>
          <p:spPr>
            <a:xfrm>
              <a:off x="7773367" y="3746574"/>
              <a:ext cx="0" cy="41578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feld 13">
            <a:extLst>
              <a:ext uri="{FF2B5EF4-FFF2-40B4-BE49-F238E27FC236}">
                <a16:creationId xmlns:a16="http://schemas.microsoft.com/office/drawing/2014/main" id="{3079E40F-25A0-C4C5-9B34-B5C570C66A49}"/>
              </a:ext>
            </a:extLst>
          </p:cNvPr>
          <p:cNvSpPr txBox="1"/>
          <p:nvPr/>
        </p:nvSpPr>
        <p:spPr>
          <a:xfrm>
            <a:off x="2004300" y="2901884"/>
            <a:ext cx="959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700" b="1" dirty="0"/>
              <a:t>Trigger:</a:t>
            </a:r>
          </a:p>
          <a:p>
            <a:pPr algn="l"/>
            <a:r>
              <a:rPr lang="de-DE" sz="700" dirty="0"/>
              <a:t>Technical </a:t>
            </a:r>
            <a:r>
              <a:rPr lang="en-GB" sz="700" dirty="0"/>
              <a:t>Advisor reports</a:t>
            </a:r>
            <a:r>
              <a:rPr lang="en-US" sz="700" dirty="0"/>
              <a:t> the setup of the sustainable training system for career counsellors is in place in a new state</a:t>
            </a:r>
            <a:endParaRPr lang="de-DE" sz="7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7FB19E3-3E5D-C7E8-D40D-A80F2B3F578E}"/>
              </a:ext>
            </a:extLst>
          </p:cNvPr>
          <p:cNvSpPr txBox="1"/>
          <p:nvPr/>
        </p:nvSpPr>
        <p:spPr>
          <a:xfrm>
            <a:off x="64625" y="404028"/>
            <a:ext cx="6031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>
                <a:solidFill>
                  <a:srgbClr val="C00000"/>
                </a:solidFill>
              </a:rPr>
              <a:t>No. of states that</a:t>
            </a:r>
            <a:r>
              <a:rPr lang="en-US" sz="1200" dirty="0">
                <a:solidFill>
                  <a:srgbClr val="C00000"/>
                </a:solidFill>
              </a:rPr>
              <a:t> have introduced a sustainable training system for career counsellors</a:t>
            </a:r>
            <a:endParaRPr lang="en-US" sz="1200" i="1" dirty="0">
              <a:solidFill>
                <a:srgbClr val="C00000"/>
              </a:solidFill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2AF2A388-B9DF-2ECA-B7D6-A356C363ED0E}"/>
              </a:ext>
            </a:extLst>
          </p:cNvPr>
          <p:cNvCxnSpPr>
            <a:cxnSpLocks/>
          </p:cNvCxnSpPr>
          <p:nvPr/>
        </p:nvCxnSpPr>
        <p:spPr>
          <a:xfrm>
            <a:off x="9236" y="0"/>
            <a:ext cx="0" cy="61200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96526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7B6F82-C5D6-2284-C5A0-93EDB38BFA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B10FEA-847C-58C5-15E9-05632EA78F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17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F4DC47-0D8D-FE84-B400-AD55E6EF78D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1418CC6D-2F8F-9BAE-756C-550C072F1ABE}"/>
              </a:ext>
            </a:extLst>
          </p:cNvPr>
          <p:cNvSpPr txBox="1">
            <a:spLocks/>
          </p:cNvSpPr>
          <p:nvPr/>
        </p:nvSpPr>
        <p:spPr>
          <a:xfrm>
            <a:off x="177659" y="223916"/>
            <a:ext cx="3467631" cy="29534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Profile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M&amp;E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process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Output 4.2 </a:t>
            </a:r>
          </a:p>
        </p:txBody>
      </p:sp>
      <p:graphicFrame>
        <p:nvGraphicFramePr>
          <p:cNvPr id="10" name="Inhaltsplatzhalter 6">
            <a:extLst>
              <a:ext uri="{FF2B5EF4-FFF2-40B4-BE49-F238E27FC236}">
                <a16:creationId xmlns:a16="http://schemas.microsoft.com/office/drawing/2014/main" id="{AA5C59D4-BAEE-A13F-33BF-C026DD31FA8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1858725"/>
              </p:ext>
            </p:extLst>
          </p:nvPr>
        </p:nvGraphicFramePr>
        <p:xfrm>
          <a:off x="2011972" y="1872702"/>
          <a:ext cx="8168056" cy="3112595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1450403">
                  <a:extLst>
                    <a:ext uri="{9D8B030D-6E8A-4147-A177-3AD203B41FA5}">
                      <a16:colId xmlns:a16="http://schemas.microsoft.com/office/drawing/2014/main" val="326522847"/>
                    </a:ext>
                  </a:extLst>
                </a:gridCol>
                <a:gridCol w="527829">
                  <a:extLst>
                    <a:ext uri="{9D8B030D-6E8A-4147-A177-3AD203B41FA5}">
                      <a16:colId xmlns:a16="http://schemas.microsoft.com/office/drawing/2014/main" val="571602059"/>
                    </a:ext>
                  </a:extLst>
                </a:gridCol>
                <a:gridCol w="603039">
                  <a:extLst>
                    <a:ext uri="{9D8B030D-6E8A-4147-A177-3AD203B41FA5}">
                      <a16:colId xmlns:a16="http://schemas.microsoft.com/office/drawing/2014/main" val="124353911"/>
                    </a:ext>
                  </a:extLst>
                </a:gridCol>
                <a:gridCol w="1939419">
                  <a:extLst>
                    <a:ext uri="{9D8B030D-6E8A-4147-A177-3AD203B41FA5}">
                      <a16:colId xmlns:a16="http://schemas.microsoft.com/office/drawing/2014/main" val="2985702930"/>
                    </a:ext>
                  </a:extLst>
                </a:gridCol>
                <a:gridCol w="946515">
                  <a:extLst>
                    <a:ext uri="{9D8B030D-6E8A-4147-A177-3AD203B41FA5}">
                      <a16:colId xmlns:a16="http://schemas.microsoft.com/office/drawing/2014/main" val="3559493168"/>
                    </a:ext>
                  </a:extLst>
                </a:gridCol>
                <a:gridCol w="1432068">
                  <a:extLst>
                    <a:ext uri="{9D8B030D-6E8A-4147-A177-3AD203B41FA5}">
                      <a16:colId xmlns:a16="http://schemas.microsoft.com/office/drawing/2014/main" val="1043538025"/>
                    </a:ext>
                  </a:extLst>
                </a:gridCol>
                <a:gridCol w="1268783">
                  <a:extLst>
                    <a:ext uri="{9D8B030D-6E8A-4147-A177-3AD203B41FA5}">
                      <a16:colId xmlns:a16="http://schemas.microsoft.com/office/drawing/2014/main" val="1625292666"/>
                    </a:ext>
                  </a:extLst>
                </a:gridCol>
              </a:tblGrid>
              <a:tr h="162052">
                <a:tc gridSpan="4">
                  <a:txBody>
                    <a:bodyPr/>
                    <a:lstStyle/>
                    <a:p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Process Name</a:t>
                      </a:r>
                    </a:p>
                  </a:txBody>
                  <a:tcPr marL="43875" marR="21938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de-DE" sz="900" b="0">
                          <a:solidFill>
                            <a:schemeClr val="bg1"/>
                          </a:solidFill>
                        </a:rPr>
                        <a:t>Process Owner</a:t>
                      </a:r>
                      <a:endParaRPr lang="de-DE" sz="900"/>
                    </a:p>
                  </a:txBody>
                  <a:tcPr marL="43875" marR="21938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8800962"/>
                  </a:ext>
                </a:extLst>
              </a:tr>
              <a:tr h="218481">
                <a:tc gridSpan="4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>
                          <a:latin typeface="+mn-lt"/>
                        </a:rPr>
                        <a:t>No of states </a:t>
                      </a:r>
                      <a:r>
                        <a:rPr lang="en-US" sz="900" b="0" dirty="0">
                          <a:latin typeface="+mn-lt"/>
                        </a:rPr>
                        <a:t>that have introduced a sustainable training system for career counsellors</a:t>
                      </a:r>
                      <a:endParaRPr lang="en-US" sz="9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de-DE" sz="9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M&amp;E Officer</a:t>
                      </a:r>
                      <a:endParaRPr lang="de-DE" sz="900" dirty="0"/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483050"/>
                  </a:ext>
                </a:extLst>
              </a:tr>
              <a:tr h="162052">
                <a:tc gridSpan="7">
                  <a:txBody>
                    <a:bodyPr/>
                    <a:lstStyle/>
                    <a:p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Purpose of Process</a:t>
                      </a:r>
                    </a:p>
                  </a:txBody>
                  <a:tcPr marL="55721" marR="43875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1192663"/>
                  </a:ext>
                </a:extLst>
              </a:tr>
              <a:tr h="45143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900" dirty="0"/>
                        <a:t>To confirm the rollout of sustainable training structure for career advisors in 4 states</a:t>
                      </a:r>
                      <a:endParaRPr lang="de-DE" sz="9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0825790"/>
                  </a:ext>
                </a:extLst>
              </a:tr>
              <a:tr h="162052"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Input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Supplier of Input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de-DE" sz="1000" b="0" dirty="0">
                        <a:solidFill>
                          <a:schemeClr val="bg1"/>
                        </a:solidFill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Main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Activities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/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steps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l">
                        <a:buNone/>
                      </a:pPr>
                      <a:endParaRPr lang="de-DE" sz="1000" b="0" dirty="0">
                        <a:solidFill>
                          <a:schemeClr val="bg1"/>
                        </a:solidFill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Output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Recipient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of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Output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251272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Documentation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training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system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Completes checklist with institution,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Submits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completed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4.1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tool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supporting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MoVs</a:t>
                      </a:r>
                      <a:endParaRPr lang="de-DE" sz="900" dirty="0">
                        <a:solidFill>
                          <a:schemeClr val="tx1"/>
                        </a:solidFill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dirty="0"/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en-US" sz="900" dirty="0" err="1"/>
                        <a:t>Sumitted</a:t>
                      </a:r>
                      <a:r>
                        <a:rPr lang="en-US" sz="900" dirty="0"/>
                        <a:t> </a:t>
                      </a:r>
                      <a:r>
                        <a:rPr lang="en-US" sz="900" dirty="0" err="1"/>
                        <a:t>MoVs</a:t>
                      </a:r>
                      <a:r>
                        <a:rPr lang="en-US" sz="900" dirty="0"/>
                        <a:t> containing </a:t>
                      </a:r>
                      <a:r>
                        <a:rPr lang="en-US" sz="900" b="0" dirty="0">
                          <a:latin typeface="+mn-lt"/>
                        </a:rPr>
                        <a:t>sustainable training system </a:t>
                      </a:r>
                      <a:r>
                        <a:rPr lang="en-US" sz="900" dirty="0"/>
                        <a:t>(</a:t>
                      </a:r>
                      <a:r>
                        <a:rPr lang="en-US" sz="900" dirty="0" err="1"/>
                        <a:t>i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nformation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via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e-mail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386255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documents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Validates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completeness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enters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into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RbM</a:t>
                      </a:r>
                      <a:endParaRPr lang="de-DE" sz="900" dirty="0">
                        <a:solidFill>
                          <a:schemeClr val="tx1"/>
                        </a:solidFill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Data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entered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into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RbM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system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GIZ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project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team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(and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project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partners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)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338037"/>
                  </a:ext>
                </a:extLst>
              </a:tr>
              <a:tr h="16205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IT-System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Roles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458398"/>
                  </a:ext>
                </a:extLst>
              </a:tr>
              <a:tr h="26669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RbM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system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in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excel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format</a:t>
                      </a:r>
                      <a:endParaRPr lang="de-DE" sz="9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Owner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commissioning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Manager = M&amp;E Officer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Manager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implementation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M&amp;E Officer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Employee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contributing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specified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tasks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JCs &amp; 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260065"/>
                  </a:ext>
                </a:extLst>
              </a:tr>
              <a:tr h="1620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kern="1200" noProof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Potential for Improvement</a:t>
                      </a:r>
                    </a:p>
                  </a:txBody>
                  <a:tcPr marL="27000" marR="27000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accent1"/>
                      </a:solidFill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Indicators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27000" marR="27000" marT="0" marB="0">
                    <a:lnL w="12700">
                      <a:solidFill>
                        <a:schemeClr val="accent1"/>
                      </a:solidFill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045685"/>
                  </a:ext>
                </a:extLst>
              </a:tr>
              <a:tr h="23087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900" b="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0" marB="2786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4 Federal States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by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September 2026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27860" marB="2786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4003259"/>
                  </a:ext>
                </a:extLst>
              </a:tr>
            </a:tbl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4F547D4-3DD8-AFE7-9878-7F309A9B8D74}"/>
              </a:ext>
            </a:extLst>
          </p:cNvPr>
          <p:cNvCxnSpPr>
            <a:cxnSpLocks/>
          </p:cNvCxnSpPr>
          <p:nvPr/>
        </p:nvCxnSpPr>
        <p:spPr>
          <a:xfrm>
            <a:off x="9236" y="0"/>
            <a:ext cx="0" cy="61200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32541178-549B-54F1-2601-D9F7C22ADBCE}"/>
              </a:ext>
            </a:extLst>
          </p:cNvPr>
          <p:cNvSpPr txBox="1"/>
          <p:nvPr/>
        </p:nvSpPr>
        <p:spPr>
          <a:xfrm>
            <a:off x="64624" y="404028"/>
            <a:ext cx="59355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>
                <a:solidFill>
                  <a:srgbClr val="C00000"/>
                </a:solidFill>
                <a:latin typeface="Aptos" panose="020B0004020202020204" pitchFamily="34" charset="0"/>
              </a:rPr>
              <a:t>No of states </a:t>
            </a:r>
            <a:r>
              <a:rPr lang="en-US" sz="1200" i="1" dirty="0">
                <a:solidFill>
                  <a:srgbClr val="C00000"/>
                </a:solidFill>
              </a:rPr>
              <a:t>that have introduced a sustainable training system for career counsellors</a:t>
            </a:r>
          </a:p>
        </p:txBody>
      </p:sp>
    </p:spTree>
    <p:extLst>
      <p:ext uri="{BB962C8B-B14F-4D97-AF65-F5344CB8AC3E}">
        <p14:creationId xmlns:p14="http://schemas.microsoft.com/office/powerpoint/2010/main" val="26317058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1ACA61-734F-22CD-3F15-A8DE56888A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F60166-19D6-314A-81D6-72D20D4224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18</a:t>
            </a:fld>
            <a:endParaRPr lang="de-D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E24FCD6-E9B8-5796-725F-EE029624A626}"/>
              </a:ext>
            </a:extLst>
          </p:cNvPr>
          <p:cNvSpPr/>
          <p:nvPr/>
        </p:nvSpPr>
        <p:spPr>
          <a:xfrm rot="16200000">
            <a:off x="1979778" y="2148193"/>
            <a:ext cx="917098" cy="32575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/>
              <a:t>Who? </a:t>
            </a:r>
            <a:r>
              <a:rPr lang="de-DE" sz="900" dirty="0" err="1"/>
              <a:t>Responsibility</a:t>
            </a:r>
            <a:endParaRPr lang="en-US" sz="9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A5303E9-489D-1F18-80CF-C86DD0FB4AA9}"/>
              </a:ext>
            </a:extLst>
          </p:cNvPr>
          <p:cNvSpPr/>
          <p:nvPr/>
        </p:nvSpPr>
        <p:spPr>
          <a:xfrm rot="16200000">
            <a:off x="1658500" y="4521905"/>
            <a:ext cx="1572841" cy="32575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/>
              <a:t>What/Ressources</a:t>
            </a:r>
            <a:endParaRPr lang="en-US" sz="900" dirty="0"/>
          </a:p>
        </p:txBody>
      </p:sp>
      <p:pic>
        <p:nvPicPr>
          <p:cNvPr id="13" name="Graphic 12" descr="Badge Tick with solid fill">
            <a:extLst>
              <a:ext uri="{FF2B5EF4-FFF2-40B4-BE49-F238E27FC236}">
                <a16:creationId xmlns:a16="http://schemas.microsoft.com/office/drawing/2014/main" id="{D5C2A543-E106-040E-5E95-0D641EDE144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557382" y="3132728"/>
            <a:ext cx="395419" cy="39541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323F63B-D755-0288-B6D2-59DA8ADE7607}"/>
              </a:ext>
            </a:extLst>
          </p:cNvPr>
          <p:cNvSpPr/>
          <p:nvPr/>
        </p:nvSpPr>
        <p:spPr>
          <a:xfrm>
            <a:off x="2607798" y="1852522"/>
            <a:ext cx="7142504" cy="916038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ED8FF22-4E13-7AAE-E999-7D511817CEF4}"/>
              </a:ext>
            </a:extLst>
          </p:cNvPr>
          <p:cNvSpPr/>
          <p:nvPr/>
        </p:nvSpPr>
        <p:spPr>
          <a:xfrm>
            <a:off x="2607798" y="3894797"/>
            <a:ext cx="7142504" cy="1572841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7003BE95-42C4-B629-5776-6A00AD17F8AD}"/>
              </a:ext>
            </a:extLst>
          </p:cNvPr>
          <p:cNvSpPr txBox="1">
            <a:spLocks/>
          </p:cNvSpPr>
          <p:nvPr/>
        </p:nvSpPr>
        <p:spPr>
          <a:xfrm>
            <a:off x="164215" y="244347"/>
            <a:ext cx="4396485" cy="2302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Activities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/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steps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M&amp;E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process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Output 5.1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762F506-117F-7A73-E5A9-991BEE0BDC02}"/>
              </a:ext>
            </a:extLst>
          </p:cNvPr>
          <p:cNvSpPr/>
          <p:nvPr/>
        </p:nvSpPr>
        <p:spPr>
          <a:xfrm>
            <a:off x="1852902" y="2774742"/>
            <a:ext cx="1224000" cy="1116490"/>
          </a:xfrm>
          <a:prstGeom prst="ellipse">
            <a:avLst/>
          </a:prstGeom>
          <a:noFill/>
          <a:ln>
            <a:solidFill>
              <a:srgbClr val="017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024AEEA-5C09-D80D-7BE3-75C9F124210E}"/>
              </a:ext>
            </a:extLst>
          </p:cNvPr>
          <p:cNvGrpSpPr/>
          <p:nvPr/>
        </p:nvGrpSpPr>
        <p:grpSpPr>
          <a:xfrm>
            <a:off x="3061164" y="2166150"/>
            <a:ext cx="1576888" cy="2528136"/>
            <a:chOff x="2847220" y="2158627"/>
            <a:chExt cx="1576888" cy="2528136"/>
          </a:xfrm>
        </p:grpSpPr>
        <p:sp>
          <p:nvSpPr>
            <p:cNvPr id="12" name="Arrow: Chevron 11">
              <a:extLst>
                <a:ext uri="{FF2B5EF4-FFF2-40B4-BE49-F238E27FC236}">
                  <a16:creationId xmlns:a16="http://schemas.microsoft.com/office/drawing/2014/main" id="{686E6E66-6048-91CC-E7CC-58D2BD764F3C}"/>
                </a:ext>
              </a:extLst>
            </p:cNvPr>
            <p:cNvSpPr/>
            <p:nvPr/>
          </p:nvSpPr>
          <p:spPr>
            <a:xfrm>
              <a:off x="2847220" y="2938288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D0D68D9-33F0-F6BE-D2BA-7F8A7F0ED3E7}"/>
                </a:ext>
              </a:extLst>
            </p:cNvPr>
            <p:cNvSpPr txBox="1"/>
            <p:nvPr/>
          </p:nvSpPr>
          <p:spPr>
            <a:xfrm>
              <a:off x="3037218" y="2158627"/>
              <a:ext cx="104518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Technical Advisor</a:t>
              </a:r>
            </a:p>
          </p:txBody>
        </p:sp>
        <p:sp>
          <p:nvSpPr>
            <p:cNvPr id="19" name="Textfeld 14">
              <a:extLst>
                <a:ext uri="{FF2B5EF4-FFF2-40B4-BE49-F238E27FC236}">
                  <a16:creationId xmlns:a16="http://schemas.microsoft.com/office/drawing/2014/main" id="{07FC6E42-44E7-8AFC-6AD9-F83E34396BB0}"/>
                </a:ext>
              </a:extLst>
            </p:cNvPr>
            <p:cNvSpPr txBox="1"/>
            <p:nvPr/>
          </p:nvSpPr>
          <p:spPr>
            <a:xfrm>
              <a:off x="3239603" y="3092083"/>
              <a:ext cx="10830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spcBef>
                  <a:spcPts val="300"/>
                </a:spcBef>
                <a:spcAft>
                  <a:spcPts val="300"/>
                </a:spcAft>
              </a:pPr>
              <a:r>
                <a:rPr lang="en-US" sz="800" dirty="0">
                  <a:solidFill>
                    <a:schemeClr val="bg1"/>
                  </a:solidFill>
                </a:rPr>
                <a:t>Reports company engagement activity</a:t>
              </a:r>
              <a:endParaRPr lang="de-DE" sz="8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0" name="Gerade Verbindung 26">
              <a:extLst>
                <a:ext uri="{FF2B5EF4-FFF2-40B4-BE49-F238E27FC236}">
                  <a16:creationId xmlns:a16="http://schemas.microsoft.com/office/drawing/2014/main" id="{DE05E59B-C0A5-F5AA-5DF9-03C6DC0F928C}"/>
                </a:ext>
              </a:extLst>
            </p:cNvPr>
            <p:cNvCxnSpPr/>
            <p:nvPr/>
          </p:nvCxnSpPr>
          <p:spPr>
            <a:xfrm>
              <a:off x="3542779" y="2457110"/>
              <a:ext cx="0" cy="46189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6">
              <a:extLst>
                <a:ext uri="{FF2B5EF4-FFF2-40B4-BE49-F238E27FC236}">
                  <a16:creationId xmlns:a16="http://schemas.microsoft.com/office/drawing/2014/main" id="{CCDDB53E-ABDB-8C01-71B1-CC1353F9FB89}"/>
                </a:ext>
              </a:extLst>
            </p:cNvPr>
            <p:cNvSpPr txBox="1"/>
            <p:nvPr/>
          </p:nvSpPr>
          <p:spPr>
            <a:xfrm>
              <a:off x="3026319" y="4225098"/>
              <a:ext cx="11527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MOU between Private companies &amp; TVET institution</a:t>
              </a:r>
            </a:p>
          </p:txBody>
        </p:sp>
        <p:cxnSp>
          <p:nvCxnSpPr>
            <p:cNvPr id="22" name="Gerade Verbindung 28">
              <a:extLst>
                <a:ext uri="{FF2B5EF4-FFF2-40B4-BE49-F238E27FC236}">
                  <a16:creationId xmlns:a16="http://schemas.microsoft.com/office/drawing/2014/main" id="{A79C2DDC-36E9-8A8C-6E30-3591C6FE7E64}"/>
                </a:ext>
              </a:extLst>
            </p:cNvPr>
            <p:cNvCxnSpPr>
              <a:cxnSpLocks/>
            </p:cNvCxnSpPr>
            <p:nvPr/>
          </p:nvCxnSpPr>
          <p:spPr>
            <a:xfrm>
              <a:off x="3464402" y="3734382"/>
              <a:ext cx="0" cy="41578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23519F4-5DFD-3813-A525-3D7FCCDEB9A1}"/>
              </a:ext>
            </a:extLst>
          </p:cNvPr>
          <p:cNvGrpSpPr/>
          <p:nvPr/>
        </p:nvGrpSpPr>
        <p:grpSpPr>
          <a:xfrm>
            <a:off x="4511620" y="2176949"/>
            <a:ext cx="1576888" cy="2274392"/>
            <a:chOff x="5635569" y="2166150"/>
            <a:chExt cx="1576888" cy="2274392"/>
          </a:xfrm>
        </p:grpSpPr>
        <p:sp>
          <p:nvSpPr>
            <p:cNvPr id="30" name="TextBox 6">
              <a:extLst>
                <a:ext uri="{FF2B5EF4-FFF2-40B4-BE49-F238E27FC236}">
                  <a16:creationId xmlns:a16="http://schemas.microsoft.com/office/drawing/2014/main" id="{04BCEC72-E101-C837-BBE0-EF8ABB5ED73C}"/>
                </a:ext>
              </a:extLst>
            </p:cNvPr>
            <p:cNvSpPr txBox="1"/>
            <p:nvPr/>
          </p:nvSpPr>
          <p:spPr>
            <a:xfrm>
              <a:off x="5893326" y="2166150"/>
              <a:ext cx="102481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Technical Advisor</a:t>
              </a:r>
            </a:p>
          </p:txBody>
        </p:sp>
        <p:cxnSp>
          <p:nvCxnSpPr>
            <p:cNvPr id="31" name="Gerade Verbindung 54">
              <a:extLst>
                <a:ext uri="{FF2B5EF4-FFF2-40B4-BE49-F238E27FC236}">
                  <a16:creationId xmlns:a16="http://schemas.microsoft.com/office/drawing/2014/main" id="{672CA058-DF8F-0F29-88CC-8F1A497F995C}"/>
                </a:ext>
              </a:extLst>
            </p:cNvPr>
            <p:cNvCxnSpPr/>
            <p:nvPr/>
          </p:nvCxnSpPr>
          <p:spPr>
            <a:xfrm>
              <a:off x="6399056" y="2457110"/>
              <a:ext cx="0" cy="46189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6">
              <a:extLst>
                <a:ext uri="{FF2B5EF4-FFF2-40B4-BE49-F238E27FC236}">
                  <a16:creationId xmlns:a16="http://schemas.microsoft.com/office/drawing/2014/main" id="{AFAB726A-93BC-4EF9-B260-C64069FFC8EA}"/>
                </a:ext>
              </a:extLst>
            </p:cNvPr>
            <p:cNvSpPr txBox="1"/>
            <p:nvPr/>
          </p:nvSpPr>
          <p:spPr>
            <a:xfrm>
              <a:off x="5969632" y="4225098"/>
              <a:ext cx="92606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5.1 Tool, </a:t>
              </a:r>
              <a:r>
                <a:rPr lang="en-US" sz="800" dirty="0" err="1"/>
                <a:t>MoVs</a:t>
              </a:r>
              <a:endParaRPr lang="en-US" sz="800" dirty="0"/>
            </a:p>
          </p:txBody>
        </p:sp>
        <p:cxnSp>
          <p:nvCxnSpPr>
            <p:cNvPr id="33" name="Gerade Verbindung 56">
              <a:extLst>
                <a:ext uri="{FF2B5EF4-FFF2-40B4-BE49-F238E27FC236}">
                  <a16:creationId xmlns:a16="http://schemas.microsoft.com/office/drawing/2014/main" id="{56C36902-9D69-9784-629D-161272B797C8}"/>
                </a:ext>
              </a:extLst>
            </p:cNvPr>
            <p:cNvCxnSpPr>
              <a:cxnSpLocks/>
            </p:cNvCxnSpPr>
            <p:nvPr/>
          </p:nvCxnSpPr>
          <p:spPr>
            <a:xfrm>
              <a:off x="6397823" y="3734382"/>
              <a:ext cx="1" cy="47226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Arrow: Chevron 4">
              <a:extLst>
                <a:ext uri="{FF2B5EF4-FFF2-40B4-BE49-F238E27FC236}">
                  <a16:creationId xmlns:a16="http://schemas.microsoft.com/office/drawing/2014/main" id="{70155C1D-8F4C-A74B-D041-EB430EBAE73D}"/>
                </a:ext>
              </a:extLst>
            </p:cNvPr>
            <p:cNvSpPr/>
            <p:nvPr/>
          </p:nvSpPr>
          <p:spPr>
            <a:xfrm>
              <a:off x="5635569" y="2938288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sp>
          <p:nvSpPr>
            <p:cNvPr id="37" name="Textfeld 53">
              <a:extLst>
                <a:ext uri="{FF2B5EF4-FFF2-40B4-BE49-F238E27FC236}">
                  <a16:creationId xmlns:a16="http://schemas.microsoft.com/office/drawing/2014/main" id="{0AD232C9-6B37-E71E-6514-FDFF226C225F}"/>
                </a:ext>
              </a:extLst>
            </p:cNvPr>
            <p:cNvSpPr txBox="1"/>
            <p:nvPr/>
          </p:nvSpPr>
          <p:spPr>
            <a:xfrm>
              <a:off x="6008082" y="2910054"/>
              <a:ext cx="105229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spcBef>
                  <a:spcPts val="300"/>
                </a:spcBef>
                <a:spcAft>
                  <a:spcPts val="300"/>
                </a:spcAft>
              </a:pPr>
              <a:r>
                <a:rPr lang="en-US" sz="800" dirty="0">
                  <a:solidFill>
                    <a:schemeClr val="bg1"/>
                  </a:solidFill>
                </a:rPr>
                <a:t>Completes checklist with tool, </a:t>
              </a:r>
              <a:r>
                <a:rPr lang="de-DE" sz="800" dirty="0" err="1">
                  <a:solidFill>
                    <a:schemeClr val="bg1"/>
                  </a:solidFill>
                </a:rPr>
                <a:t>Submits</a:t>
              </a:r>
              <a:r>
                <a:rPr lang="de-DE" sz="800" dirty="0">
                  <a:solidFill>
                    <a:schemeClr val="bg1"/>
                  </a:solidFill>
                </a:rPr>
                <a:t> </a:t>
              </a:r>
              <a:r>
                <a:rPr lang="de-DE" sz="800" dirty="0" err="1">
                  <a:solidFill>
                    <a:schemeClr val="bg1"/>
                  </a:solidFill>
                </a:rPr>
                <a:t>completed</a:t>
              </a:r>
              <a:r>
                <a:rPr lang="de-DE" sz="800" dirty="0">
                  <a:solidFill>
                    <a:schemeClr val="bg1"/>
                  </a:solidFill>
                </a:rPr>
                <a:t> 5.1 </a:t>
              </a:r>
              <a:r>
                <a:rPr lang="de-DE" sz="800" dirty="0" err="1">
                  <a:solidFill>
                    <a:schemeClr val="bg1"/>
                  </a:solidFill>
                </a:rPr>
                <a:t>tool</a:t>
              </a:r>
              <a:r>
                <a:rPr lang="de-DE" sz="800" dirty="0">
                  <a:solidFill>
                    <a:schemeClr val="bg1"/>
                  </a:solidFill>
                </a:rPr>
                <a:t> and </a:t>
              </a:r>
              <a:r>
                <a:rPr lang="de-DE" sz="800" dirty="0" err="1">
                  <a:solidFill>
                    <a:schemeClr val="bg1"/>
                  </a:solidFill>
                </a:rPr>
                <a:t>supporting</a:t>
              </a:r>
              <a:r>
                <a:rPr lang="de-DE" sz="800" dirty="0">
                  <a:solidFill>
                    <a:schemeClr val="bg1"/>
                  </a:solidFill>
                </a:rPr>
                <a:t> </a:t>
              </a:r>
              <a:r>
                <a:rPr lang="de-DE" sz="800" dirty="0" err="1">
                  <a:solidFill>
                    <a:schemeClr val="bg1"/>
                  </a:solidFill>
                </a:rPr>
                <a:t>MoVs</a:t>
              </a:r>
              <a:endParaRPr lang="de-DE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1668EA7-A984-7819-70BE-5CAC70A7D884}"/>
              </a:ext>
            </a:extLst>
          </p:cNvPr>
          <p:cNvGrpSpPr/>
          <p:nvPr/>
        </p:nvGrpSpPr>
        <p:grpSpPr>
          <a:xfrm>
            <a:off x="5936431" y="2169426"/>
            <a:ext cx="1576888" cy="2388359"/>
            <a:chOff x="7060380" y="2158627"/>
            <a:chExt cx="1576888" cy="2388359"/>
          </a:xfrm>
        </p:grpSpPr>
        <p:sp>
          <p:nvSpPr>
            <p:cNvPr id="38" name="Arrow: Chevron 4">
              <a:extLst>
                <a:ext uri="{FF2B5EF4-FFF2-40B4-BE49-F238E27FC236}">
                  <a16:creationId xmlns:a16="http://schemas.microsoft.com/office/drawing/2014/main" id="{4A9BB06B-116E-2B9A-E4E7-EFA7516ECDF1}"/>
                </a:ext>
              </a:extLst>
            </p:cNvPr>
            <p:cNvSpPr/>
            <p:nvPr/>
          </p:nvSpPr>
          <p:spPr>
            <a:xfrm>
              <a:off x="7060380" y="2938288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39" name="Textfeld 75">
              <a:extLst>
                <a:ext uri="{FF2B5EF4-FFF2-40B4-BE49-F238E27FC236}">
                  <a16:creationId xmlns:a16="http://schemas.microsoft.com/office/drawing/2014/main" id="{41243C75-8A5D-C4B9-2A87-7307F0419CF5}"/>
                </a:ext>
              </a:extLst>
            </p:cNvPr>
            <p:cNvSpPr txBox="1"/>
            <p:nvPr/>
          </p:nvSpPr>
          <p:spPr>
            <a:xfrm>
              <a:off x="7420411" y="3012346"/>
              <a:ext cx="10529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300"/>
                </a:spcBef>
                <a:spcAft>
                  <a:spcPts val="300"/>
                </a:spcAft>
              </a:pPr>
              <a:r>
                <a:rPr lang="de-DE" sz="800" dirty="0" err="1">
                  <a:solidFill>
                    <a:schemeClr val="bg1"/>
                  </a:solidFill>
                </a:rPr>
                <a:t>Validates</a:t>
              </a:r>
              <a:r>
                <a:rPr lang="de-DE" sz="800" dirty="0">
                  <a:solidFill>
                    <a:schemeClr val="bg1"/>
                  </a:solidFill>
                </a:rPr>
                <a:t> </a:t>
              </a:r>
              <a:r>
                <a:rPr lang="de-DE" sz="800" dirty="0" err="1">
                  <a:solidFill>
                    <a:schemeClr val="bg1"/>
                  </a:solidFill>
                </a:rPr>
                <a:t>completeness</a:t>
              </a:r>
              <a:r>
                <a:rPr lang="de-DE" sz="800" dirty="0">
                  <a:solidFill>
                    <a:schemeClr val="bg1"/>
                  </a:solidFill>
                </a:rPr>
                <a:t> and </a:t>
              </a:r>
              <a:r>
                <a:rPr lang="de-DE" sz="800" dirty="0" err="1">
                  <a:solidFill>
                    <a:schemeClr val="bg1"/>
                  </a:solidFill>
                </a:rPr>
                <a:t>enters</a:t>
              </a:r>
              <a:r>
                <a:rPr lang="de-DE" sz="800" dirty="0">
                  <a:solidFill>
                    <a:schemeClr val="bg1"/>
                  </a:solidFill>
                </a:rPr>
                <a:t> </a:t>
              </a:r>
              <a:r>
                <a:rPr lang="de-DE" sz="800" dirty="0" err="1">
                  <a:solidFill>
                    <a:schemeClr val="bg1"/>
                  </a:solidFill>
                </a:rPr>
                <a:t>into</a:t>
              </a:r>
              <a:r>
                <a:rPr lang="de-DE" sz="800" dirty="0">
                  <a:solidFill>
                    <a:schemeClr val="bg1"/>
                  </a:solidFill>
                </a:rPr>
                <a:t> </a:t>
              </a:r>
              <a:r>
                <a:rPr lang="de-DE" sz="800" dirty="0" err="1">
                  <a:solidFill>
                    <a:schemeClr val="bg1"/>
                  </a:solidFill>
                </a:rPr>
                <a:t>RbM</a:t>
              </a:r>
              <a:endParaRPr lang="de-DE" sz="800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6">
              <a:extLst>
                <a:ext uri="{FF2B5EF4-FFF2-40B4-BE49-F238E27FC236}">
                  <a16:creationId xmlns:a16="http://schemas.microsoft.com/office/drawing/2014/main" id="{31A95222-669B-AE76-F3E1-5D2498495FBA}"/>
                </a:ext>
              </a:extLst>
            </p:cNvPr>
            <p:cNvSpPr txBox="1"/>
            <p:nvPr/>
          </p:nvSpPr>
          <p:spPr>
            <a:xfrm>
              <a:off x="7384920" y="2158627"/>
              <a:ext cx="77689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M&amp;E Officer</a:t>
              </a:r>
            </a:p>
          </p:txBody>
        </p:sp>
        <p:cxnSp>
          <p:nvCxnSpPr>
            <p:cNvPr id="41" name="Gerade Verbindung 77">
              <a:extLst>
                <a:ext uri="{FF2B5EF4-FFF2-40B4-BE49-F238E27FC236}">
                  <a16:creationId xmlns:a16="http://schemas.microsoft.com/office/drawing/2014/main" id="{1A955F1F-7899-09CF-6041-53C523C68937}"/>
                </a:ext>
              </a:extLst>
            </p:cNvPr>
            <p:cNvCxnSpPr/>
            <p:nvPr/>
          </p:nvCxnSpPr>
          <p:spPr>
            <a:xfrm>
              <a:off x="7746676" y="2439987"/>
              <a:ext cx="0" cy="46189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6">
              <a:extLst>
                <a:ext uri="{FF2B5EF4-FFF2-40B4-BE49-F238E27FC236}">
                  <a16:creationId xmlns:a16="http://schemas.microsoft.com/office/drawing/2014/main" id="{E69BEAD6-14F4-00FD-0B2F-2583EFD8ED37}"/>
                </a:ext>
              </a:extLst>
            </p:cNvPr>
            <p:cNvSpPr txBox="1"/>
            <p:nvPr/>
          </p:nvSpPr>
          <p:spPr>
            <a:xfrm>
              <a:off x="7359295" y="4208432"/>
              <a:ext cx="11527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Upload on </a:t>
              </a:r>
              <a:r>
                <a:rPr lang="en-US" sz="800" dirty="0" err="1"/>
                <a:t>RbM</a:t>
              </a:r>
              <a:r>
                <a:rPr lang="en-US" sz="800" dirty="0"/>
                <a:t> system</a:t>
              </a:r>
            </a:p>
          </p:txBody>
        </p:sp>
        <p:cxnSp>
          <p:nvCxnSpPr>
            <p:cNvPr id="43" name="Gerade Verbindung 79">
              <a:extLst>
                <a:ext uri="{FF2B5EF4-FFF2-40B4-BE49-F238E27FC236}">
                  <a16:creationId xmlns:a16="http://schemas.microsoft.com/office/drawing/2014/main" id="{8BB624FA-5FFF-FDB2-6954-1F457163C98D}"/>
                </a:ext>
              </a:extLst>
            </p:cNvPr>
            <p:cNvCxnSpPr>
              <a:cxnSpLocks/>
            </p:cNvCxnSpPr>
            <p:nvPr/>
          </p:nvCxnSpPr>
          <p:spPr>
            <a:xfrm>
              <a:off x="7773367" y="3746574"/>
              <a:ext cx="0" cy="41578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feld 13">
            <a:extLst>
              <a:ext uri="{FF2B5EF4-FFF2-40B4-BE49-F238E27FC236}">
                <a16:creationId xmlns:a16="http://schemas.microsoft.com/office/drawing/2014/main" id="{EBB1ADA6-93B9-39D8-2444-A2A4BCCE5C6C}"/>
              </a:ext>
            </a:extLst>
          </p:cNvPr>
          <p:cNvSpPr txBox="1"/>
          <p:nvPr/>
        </p:nvSpPr>
        <p:spPr>
          <a:xfrm>
            <a:off x="1997076" y="2986523"/>
            <a:ext cx="95994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700" b="1" dirty="0"/>
              <a:t>Trigger:</a:t>
            </a:r>
          </a:p>
          <a:p>
            <a:pPr algn="l"/>
            <a:r>
              <a:rPr lang="de-DE" sz="700" dirty="0"/>
              <a:t>Technical </a:t>
            </a:r>
            <a:r>
              <a:rPr lang="en-GB" sz="700" dirty="0"/>
              <a:t>Advisor reports </a:t>
            </a:r>
            <a:r>
              <a:rPr lang="en-US" sz="700" dirty="0"/>
              <a:t>company involvement in a TVET activity</a:t>
            </a:r>
            <a:endParaRPr lang="de-DE" sz="7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EDA4E78-6FA3-100D-5570-2DCE3AA891EB}"/>
              </a:ext>
            </a:extLst>
          </p:cNvPr>
          <p:cNvSpPr txBox="1"/>
          <p:nvPr/>
        </p:nvSpPr>
        <p:spPr>
          <a:xfrm>
            <a:off x="64625" y="404028"/>
            <a:ext cx="6031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>
                <a:solidFill>
                  <a:srgbClr val="C00000"/>
                </a:solidFill>
              </a:rPr>
              <a:t>No. of </a:t>
            </a:r>
            <a:r>
              <a:rPr lang="en-US" sz="1200" b="1" i="1" dirty="0">
                <a:solidFill>
                  <a:srgbClr val="C00000"/>
                </a:solidFill>
              </a:rPr>
              <a:t>private companies </a:t>
            </a:r>
            <a:r>
              <a:rPr lang="en-US" sz="1200" i="1" dirty="0">
                <a:solidFill>
                  <a:srgbClr val="C00000"/>
                </a:solidFill>
              </a:rPr>
              <a:t>participating in activities with vocational institutions.</a:t>
            </a:r>
          </a:p>
          <a:p>
            <a:r>
              <a:rPr lang="en-US" sz="1200" i="1" dirty="0">
                <a:solidFill>
                  <a:srgbClr val="C00000"/>
                </a:solidFill>
              </a:rPr>
              <a:t>No. of </a:t>
            </a:r>
            <a:r>
              <a:rPr lang="en-US" sz="1200" b="1" i="1" dirty="0">
                <a:solidFill>
                  <a:srgbClr val="C00000"/>
                </a:solidFill>
              </a:rPr>
              <a:t>activities</a:t>
            </a:r>
            <a:r>
              <a:rPr lang="en-US" sz="1200" i="1" dirty="0">
                <a:solidFill>
                  <a:srgbClr val="C00000"/>
                </a:solidFill>
              </a:rPr>
              <a:t> carried out by vocational institutions with private sector partners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975CBAE-6AD3-E116-75F6-CF3D413C367F}"/>
              </a:ext>
            </a:extLst>
          </p:cNvPr>
          <p:cNvCxnSpPr>
            <a:cxnSpLocks/>
          </p:cNvCxnSpPr>
          <p:nvPr/>
        </p:nvCxnSpPr>
        <p:spPr>
          <a:xfrm>
            <a:off x="9236" y="0"/>
            <a:ext cx="0" cy="61200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84097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A58A8-B937-D75A-26CC-78397A524C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1FB7F28-10A7-2E49-463C-661D14BC92E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19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06CD1A-F2D0-C098-E2EF-01EE908121C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FD46471B-E268-D0C8-0483-67CCB2301BCD}"/>
              </a:ext>
            </a:extLst>
          </p:cNvPr>
          <p:cNvSpPr txBox="1">
            <a:spLocks/>
          </p:cNvSpPr>
          <p:nvPr/>
        </p:nvSpPr>
        <p:spPr>
          <a:xfrm>
            <a:off x="177659" y="223916"/>
            <a:ext cx="3467631" cy="29534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Profile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M&amp;E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process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Output 5.1 </a:t>
            </a:r>
          </a:p>
        </p:txBody>
      </p:sp>
      <p:graphicFrame>
        <p:nvGraphicFramePr>
          <p:cNvPr id="10" name="Inhaltsplatzhalter 6">
            <a:extLst>
              <a:ext uri="{FF2B5EF4-FFF2-40B4-BE49-F238E27FC236}">
                <a16:creationId xmlns:a16="http://schemas.microsoft.com/office/drawing/2014/main" id="{C0AC9792-6DC9-09ED-3299-720D89A2FA1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2059413"/>
              </p:ext>
            </p:extLst>
          </p:nvPr>
        </p:nvGraphicFramePr>
        <p:xfrm>
          <a:off x="2122807" y="1309059"/>
          <a:ext cx="8168056" cy="3554198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1450403">
                  <a:extLst>
                    <a:ext uri="{9D8B030D-6E8A-4147-A177-3AD203B41FA5}">
                      <a16:colId xmlns:a16="http://schemas.microsoft.com/office/drawing/2014/main" val="326522847"/>
                    </a:ext>
                  </a:extLst>
                </a:gridCol>
                <a:gridCol w="527829">
                  <a:extLst>
                    <a:ext uri="{9D8B030D-6E8A-4147-A177-3AD203B41FA5}">
                      <a16:colId xmlns:a16="http://schemas.microsoft.com/office/drawing/2014/main" val="571602059"/>
                    </a:ext>
                  </a:extLst>
                </a:gridCol>
                <a:gridCol w="603039">
                  <a:extLst>
                    <a:ext uri="{9D8B030D-6E8A-4147-A177-3AD203B41FA5}">
                      <a16:colId xmlns:a16="http://schemas.microsoft.com/office/drawing/2014/main" val="124353911"/>
                    </a:ext>
                  </a:extLst>
                </a:gridCol>
                <a:gridCol w="1939419">
                  <a:extLst>
                    <a:ext uri="{9D8B030D-6E8A-4147-A177-3AD203B41FA5}">
                      <a16:colId xmlns:a16="http://schemas.microsoft.com/office/drawing/2014/main" val="2985702930"/>
                    </a:ext>
                  </a:extLst>
                </a:gridCol>
                <a:gridCol w="946515">
                  <a:extLst>
                    <a:ext uri="{9D8B030D-6E8A-4147-A177-3AD203B41FA5}">
                      <a16:colId xmlns:a16="http://schemas.microsoft.com/office/drawing/2014/main" val="3559493168"/>
                    </a:ext>
                  </a:extLst>
                </a:gridCol>
                <a:gridCol w="1432068">
                  <a:extLst>
                    <a:ext uri="{9D8B030D-6E8A-4147-A177-3AD203B41FA5}">
                      <a16:colId xmlns:a16="http://schemas.microsoft.com/office/drawing/2014/main" val="1043538025"/>
                    </a:ext>
                  </a:extLst>
                </a:gridCol>
                <a:gridCol w="1268783">
                  <a:extLst>
                    <a:ext uri="{9D8B030D-6E8A-4147-A177-3AD203B41FA5}">
                      <a16:colId xmlns:a16="http://schemas.microsoft.com/office/drawing/2014/main" val="1625292666"/>
                    </a:ext>
                  </a:extLst>
                </a:gridCol>
              </a:tblGrid>
              <a:tr h="162052">
                <a:tc gridSpan="4">
                  <a:txBody>
                    <a:bodyPr/>
                    <a:lstStyle/>
                    <a:p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Process Name</a:t>
                      </a:r>
                    </a:p>
                  </a:txBody>
                  <a:tcPr marL="43875" marR="21938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de-DE" sz="900" b="0">
                          <a:solidFill>
                            <a:schemeClr val="bg1"/>
                          </a:solidFill>
                        </a:rPr>
                        <a:t>Process Owner</a:t>
                      </a:r>
                      <a:endParaRPr lang="de-DE" sz="900"/>
                    </a:p>
                  </a:txBody>
                  <a:tcPr marL="43875" marR="21938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8800962"/>
                  </a:ext>
                </a:extLst>
              </a:tr>
              <a:tr h="218481">
                <a:tc gridSpan="4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>
                          <a:latin typeface="+mn-lt"/>
                        </a:rPr>
                        <a:t>No of private companies participating in no of activities that improve transition of school to work</a:t>
                      </a:r>
                      <a:endParaRPr lang="en-US" sz="900" b="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de-DE" sz="9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M&amp;E Officer</a:t>
                      </a:r>
                      <a:endParaRPr lang="de-DE" sz="900" dirty="0"/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483050"/>
                  </a:ext>
                </a:extLst>
              </a:tr>
              <a:tr h="162052">
                <a:tc gridSpan="7">
                  <a:txBody>
                    <a:bodyPr/>
                    <a:lstStyle/>
                    <a:p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Purpose of Process</a:t>
                      </a:r>
                    </a:p>
                  </a:txBody>
                  <a:tcPr marL="55721" marR="43875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1192663"/>
                  </a:ext>
                </a:extLst>
              </a:tr>
              <a:tr h="45143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900" dirty="0"/>
                        <a:t>To </a:t>
                      </a:r>
                      <a:r>
                        <a:rPr lang="en-GB" sz="900" b="0" dirty="0">
                          <a:latin typeface="+mn-lt"/>
                        </a:rPr>
                        <a:t>improve transition of school to work</a:t>
                      </a:r>
                      <a:endParaRPr lang="de-DE" sz="9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0825790"/>
                  </a:ext>
                </a:extLst>
              </a:tr>
              <a:tr h="162052"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Input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Supplier of Input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de-DE" sz="1000" b="0" dirty="0">
                        <a:solidFill>
                          <a:schemeClr val="bg1"/>
                        </a:solidFill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Main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Activities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/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steps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l">
                        <a:buNone/>
                      </a:pPr>
                      <a:endParaRPr lang="de-DE" sz="1000" b="0" dirty="0">
                        <a:solidFill>
                          <a:schemeClr val="bg1"/>
                        </a:solidFill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Output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Recipient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of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Output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251272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Information via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e-mail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Reports company engagement activity</a:t>
                      </a:r>
                      <a:endParaRPr lang="de-DE" sz="900" b="1" dirty="0">
                        <a:solidFill>
                          <a:schemeClr val="tx1"/>
                        </a:solidFill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dirty="0"/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Information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noted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. </a:t>
                      </a:r>
                      <a:r>
                        <a:rPr lang="en-US" sz="900" dirty="0"/>
                        <a:t>Coherence of activity is checked if necessary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386255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Submission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tool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accompanying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documents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via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e-mail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Completes checklist with tool,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Submits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completed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5.1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tool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supporting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MoVs</a:t>
                      </a:r>
                      <a:endParaRPr lang="de-DE" sz="900" dirty="0">
                        <a:solidFill>
                          <a:schemeClr val="tx1"/>
                        </a:solidFill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MoV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that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training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had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taken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place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338037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Completed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documents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/>
                </a:tc>
                <a:tc gridSpan="2"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Validates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completeness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enters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into</a:t>
                      </a:r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/>
                          </a:solidFill>
                        </a:rPr>
                        <a:t>RbM</a:t>
                      </a:r>
                      <a:endParaRPr lang="de-DE" sz="900" dirty="0">
                        <a:solidFill>
                          <a:schemeClr val="tx1"/>
                        </a:solidFill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Data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entered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into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RbM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system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GIZ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project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team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(and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project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partners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)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2538356"/>
                  </a:ext>
                </a:extLst>
              </a:tr>
              <a:tr h="16205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IT-System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Roles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458398"/>
                  </a:ext>
                </a:extLst>
              </a:tr>
              <a:tr h="26669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RbM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system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in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excel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format</a:t>
                      </a:r>
                      <a:endParaRPr lang="de-DE" sz="9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Owner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commissioning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Manager = M&amp;E Officer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Manager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implementation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M&amp;E Officer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Employee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contributing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specified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tasks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JCs &amp; 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260065"/>
                  </a:ext>
                </a:extLst>
              </a:tr>
              <a:tr h="1620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kern="1200" noProof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Potential for Improvement</a:t>
                      </a:r>
                    </a:p>
                  </a:txBody>
                  <a:tcPr marL="27000" marR="27000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accent1"/>
                      </a:solidFill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Indicators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27000" marR="27000" marT="0" marB="0">
                    <a:lnL w="12700">
                      <a:solidFill>
                        <a:schemeClr val="accent1"/>
                      </a:solidFill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045685"/>
                  </a:ext>
                </a:extLst>
              </a:tr>
              <a:tr h="23087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900" b="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0" marB="2786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200 private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companies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in 20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activities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by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September 2026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27860" marB="2786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4003259"/>
                  </a:ext>
                </a:extLst>
              </a:tr>
            </a:tbl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F7AED09-885B-5241-0953-1B608814763B}"/>
              </a:ext>
            </a:extLst>
          </p:cNvPr>
          <p:cNvCxnSpPr>
            <a:cxnSpLocks/>
          </p:cNvCxnSpPr>
          <p:nvPr/>
        </p:nvCxnSpPr>
        <p:spPr>
          <a:xfrm>
            <a:off x="9236" y="0"/>
            <a:ext cx="0" cy="61200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957A950A-0BC4-BF82-2CFD-8980F0DE22A9}"/>
              </a:ext>
            </a:extLst>
          </p:cNvPr>
          <p:cNvSpPr txBox="1"/>
          <p:nvPr/>
        </p:nvSpPr>
        <p:spPr>
          <a:xfrm>
            <a:off x="64623" y="404028"/>
            <a:ext cx="65913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dirty="0">
                <a:solidFill>
                  <a:srgbClr val="C00000"/>
                </a:solidFill>
                <a:latin typeface="+mn-lt"/>
              </a:rPr>
              <a:t>No of private companies participating in no of activities that improve transition of school to work</a:t>
            </a:r>
            <a:endParaRPr lang="en-US" sz="1200" b="0" i="0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2365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622D01-0399-BD2D-205C-880CC00B6D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1FD27D-08BB-1C90-20C6-544B9D193A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E1EC25-E538-D637-91A0-F755416FC1B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A58532D-678C-BB52-B4B1-B0F3ADDA4AF7}"/>
              </a:ext>
            </a:extLst>
          </p:cNvPr>
          <p:cNvCxnSpPr>
            <a:cxnSpLocks/>
          </p:cNvCxnSpPr>
          <p:nvPr/>
        </p:nvCxnSpPr>
        <p:spPr>
          <a:xfrm>
            <a:off x="9236" y="0"/>
            <a:ext cx="0" cy="61200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AD8A7BE8-82F1-0384-22D0-CB8CA5961EFB}"/>
              </a:ext>
            </a:extLst>
          </p:cNvPr>
          <p:cNvSpPr/>
          <p:nvPr/>
        </p:nvSpPr>
        <p:spPr>
          <a:xfrm rot="16200000">
            <a:off x="1953146" y="2030111"/>
            <a:ext cx="917098" cy="32575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/>
              <a:t>Who? </a:t>
            </a:r>
            <a:r>
              <a:rPr lang="de-DE" sz="900" dirty="0" err="1"/>
              <a:t>Responsibility</a:t>
            </a:r>
            <a:endParaRPr lang="en-US" sz="9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8381DB-7729-7BC1-8B81-8C71B2453037}"/>
              </a:ext>
            </a:extLst>
          </p:cNvPr>
          <p:cNvSpPr/>
          <p:nvPr/>
        </p:nvSpPr>
        <p:spPr>
          <a:xfrm rot="16200000">
            <a:off x="1631868" y="4403823"/>
            <a:ext cx="1572841" cy="32575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/>
              <a:t>What/Ressources</a:t>
            </a:r>
            <a:endParaRPr lang="en-US" sz="900" dirty="0"/>
          </a:p>
        </p:txBody>
      </p:sp>
      <p:pic>
        <p:nvPicPr>
          <p:cNvPr id="10" name="Graphic 9" descr="Badge Tick with solid fill">
            <a:extLst>
              <a:ext uri="{FF2B5EF4-FFF2-40B4-BE49-F238E27FC236}">
                <a16:creationId xmlns:a16="http://schemas.microsoft.com/office/drawing/2014/main" id="{209F53EA-834F-EDAF-0306-9E9EA762BA6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481364" y="2992402"/>
            <a:ext cx="395419" cy="39541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2207BD6-B290-2129-A315-70DF2B8718CF}"/>
              </a:ext>
            </a:extLst>
          </p:cNvPr>
          <p:cNvSpPr/>
          <p:nvPr/>
        </p:nvSpPr>
        <p:spPr>
          <a:xfrm>
            <a:off x="2581166" y="1734440"/>
            <a:ext cx="7142504" cy="916038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739AC5B-22C8-E4AB-EFBB-33B278D16799}"/>
              </a:ext>
            </a:extLst>
          </p:cNvPr>
          <p:cNvSpPr/>
          <p:nvPr/>
        </p:nvSpPr>
        <p:spPr>
          <a:xfrm>
            <a:off x="2581166" y="3776715"/>
            <a:ext cx="7142504" cy="1572841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7F7A6206-4220-2D0F-DA53-E3AD205894A7}"/>
              </a:ext>
            </a:extLst>
          </p:cNvPr>
          <p:cNvSpPr txBox="1">
            <a:spLocks/>
          </p:cNvSpPr>
          <p:nvPr/>
        </p:nvSpPr>
        <p:spPr>
          <a:xfrm>
            <a:off x="167110" y="223250"/>
            <a:ext cx="4326839" cy="29717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Activities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/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steps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M&amp;E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process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Output 1.1 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F7FA4CA-CC28-0140-2751-49206F81804E}"/>
              </a:ext>
            </a:extLst>
          </p:cNvPr>
          <p:cNvSpPr/>
          <p:nvPr/>
        </p:nvSpPr>
        <p:spPr>
          <a:xfrm>
            <a:off x="1938523" y="2664451"/>
            <a:ext cx="1188000" cy="1116000"/>
          </a:xfrm>
          <a:prstGeom prst="ellipse">
            <a:avLst/>
          </a:prstGeom>
          <a:noFill/>
          <a:ln>
            <a:solidFill>
              <a:srgbClr val="017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/>
          </a:p>
        </p:txBody>
      </p:sp>
      <p:sp>
        <p:nvSpPr>
          <p:cNvPr id="41" name="Textfeld 13">
            <a:extLst>
              <a:ext uri="{FF2B5EF4-FFF2-40B4-BE49-F238E27FC236}">
                <a16:creationId xmlns:a16="http://schemas.microsoft.com/office/drawing/2014/main" id="{D95DD1C6-0C28-25B9-CF03-B9A89CCFE80E}"/>
              </a:ext>
            </a:extLst>
          </p:cNvPr>
          <p:cNvSpPr txBox="1"/>
          <p:nvPr/>
        </p:nvSpPr>
        <p:spPr>
          <a:xfrm>
            <a:off x="2144661" y="2751734"/>
            <a:ext cx="885695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700" b="1" dirty="0"/>
              <a:t>Trigger:</a:t>
            </a:r>
          </a:p>
          <a:p>
            <a:pPr algn="l"/>
            <a:r>
              <a:rPr lang="de-DE" sz="700" dirty="0"/>
              <a:t>TA </a:t>
            </a:r>
            <a:r>
              <a:rPr lang="de-DE" sz="700" dirty="0" err="1"/>
              <a:t>indicates</a:t>
            </a:r>
            <a:r>
              <a:rPr lang="de-DE" sz="700" dirty="0"/>
              <a:t> </a:t>
            </a:r>
            <a:r>
              <a:rPr lang="de-DE" sz="700" dirty="0" err="1"/>
              <a:t>that</a:t>
            </a:r>
            <a:r>
              <a:rPr lang="de-DE" sz="700" dirty="0"/>
              <a:t> a PPDP </a:t>
            </a:r>
            <a:r>
              <a:rPr lang="de-DE" sz="700" dirty="0" err="1"/>
              <a:t>session</a:t>
            </a:r>
            <a:r>
              <a:rPr lang="de-DE" sz="700" dirty="0"/>
              <a:t> </a:t>
            </a:r>
            <a:r>
              <a:rPr lang="de-DE" sz="700" dirty="0" err="1"/>
              <a:t>has</a:t>
            </a:r>
            <a:r>
              <a:rPr lang="de-DE" sz="700" dirty="0"/>
              <a:t> </a:t>
            </a:r>
            <a:r>
              <a:rPr lang="de-DE" sz="700" dirty="0" err="1"/>
              <a:t>taken</a:t>
            </a:r>
            <a:r>
              <a:rPr lang="de-DE" sz="700" dirty="0"/>
              <a:t> </a:t>
            </a:r>
            <a:r>
              <a:rPr lang="de-DE" sz="700" dirty="0" err="1"/>
              <a:t>place</a:t>
            </a:r>
            <a:r>
              <a:rPr lang="de-DE" sz="700" dirty="0"/>
              <a:t> </a:t>
            </a:r>
            <a:r>
              <a:rPr lang="de-DE" sz="700" b="1" dirty="0" err="1"/>
              <a:t>or</a:t>
            </a:r>
            <a:r>
              <a:rPr lang="de-DE" sz="700" dirty="0"/>
              <a:t> </a:t>
            </a:r>
            <a:r>
              <a:rPr lang="de-DE" sz="700" dirty="0" err="1"/>
              <a:t>RbM</a:t>
            </a:r>
            <a:r>
              <a:rPr lang="de-DE" sz="700" dirty="0"/>
              <a:t> </a:t>
            </a:r>
            <a:r>
              <a:rPr lang="de-DE" sz="700" dirty="0" err="1"/>
              <a:t>system</a:t>
            </a:r>
            <a:r>
              <a:rPr lang="de-DE" sz="700" dirty="0"/>
              <a:t> </a:t>
            </a:r>
            <a:r>
              <a:rPr lang="de-DE" sz="700" dirty="0" err="1"/>
              <a:t>indicates</a:t>
            </a:r>
            <a:r>
              <a:rPr lang="de-DE" sz="700" dirty="0"/>
              <a:t> </a:t>
            </a:r>
            <a:r>
              <a:rPr lang="de-DE" sz="700" dirty="0" err="1"/>
              <a:t>that</a:t>
            </a:r>
            <a:r>
              <a:rPr lang="de-DE" sz="700" dirty="0"/>
              <a:t> </a:t>
            </a:r>
            <a:r>
              <a:rPr lang="de-DE" sz="700" dirty="0" err="1"/>
              <a:t>minutes</a:t>
            </a:r>
            <a:r>
              <a:rPr lang="de-DE" sz="700" dirty="0"/>
              <a:t> </a:t>
            </a:r>
            <a:r>
              <a:rPr lang="de-DE" sz="700" dirty="0" err="1"/>
              <a:t>are</a:t>
            </a:r>
            <a:r>
              <a:rPr lang="de-DE" sz="700" dirty="0"/>
              <a:t> due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C3F7F8B-4BC5-E78A-7A28-3864C5B6E1AB}"/>
              </a:ext>
            </a:extLst>
          </p:cNvPr>
          <p:cNvSpPr txBox="1"/>
          <p:nvPr/>
        </p:nvSpPr>
        <p:spPr>
          <a:xfrm>
            <a:off x="36418" y="401273"/>
            <a:ext cx="5245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Draw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up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measures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for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demand-driven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TVET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or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Employment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Promotion</a:t>
            </a:r>
            <a:endParaRPr lang="en-US" sz="1200" i="1" dirty="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ABE094F1-36B3-9251-32A6-F55EF76E6722}"/>
              </a:ext>
            </a:extLst>
          </p:cNvPr>
          <p:cNvGrpSpPr/>
          <p:nvPr/>
        </p:nvGrpSpPr>
        <p:grpSpPr>
          <a:xfrm>
            <a:off x="3236494" y="2042430"/>
            <a:ext cx="1576888" cy="2409642"/>
            <a:chOff x="5891811" y="2042637"/>
            <a:chExt cx="1576888" cy="2409642"/>
          </a:xfrm>
        </p:grpSpPr>
        <p:sp>
          <p:nvSpPr>
            <p:cNvPr id="27" name="TextBox 6">
              <a:extLst>
                <a:ext uri="{FF2B5EF4-FFF2-40B4-BE49-F238E27FC236}">
                  <a16:creationId xmlns:a16="http://schemas.microsoft.com/office/drawing/2014/main" id="{67F8AF98-4601-2B09-0B0A-F3C8750C6897}"/>
                </a:ext>
              </a:extLst>
            </p:cNvPr>
            <p:cNvSpPr txBox="1"/>
            <p:nvPr/>
          </p:nvSpPr>
          <p:spPr>
            <a:xfrm>
              <a:off x="6101081" y="2042637"/>
              <a:ext cx="108844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Technical Advisor</a:t>
              </a:r>
            </a:p>
          </p:txBody>
        </p:sp>
        <p:cxnSp>
          <p:nvCxnSpPr>
            <p:cNvPr id="28" name="Gerade Verbindung 54">
              <a:extLst>
                <a:ext uri="{FF2B5EF4-FFF2-40B4-BE49-F238E27FC236}">
                  <a16:creationId xmlns:a16="http://schemas.microsoft.com/office/drawing/2014/main" id="{79A0DE5C-21BB-4474-587E-35A94E95FAF2}"/>
                </a:ext>
              </a:extLst>
            </p:cNvPr>
            <p:cNvCxnSpPr/>
            <p:nvPr/>
          </p:nvCxnSpPr>
          <p:spPr>
            <a:xfrm>
              <a:off x="6633375" y="2287658"/>
              <a:ext cx="0" cy="46189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6">
              <a:extLst>
                <a:ext uri="{FF2B5EF4-FFF2-40B4-BE49-F238E27FC236}">
                  <a16:creationId xmlns:a16="http://schemas.microsoft.com/office/drawing/2014/main" id="{3D4C5660-AB78-A1C9-77B1-D1CAE81A305B}"/>
                </a:ext>
              </a:extLst>
            </p:cNvPr>
            <p:cNvSpPr txBox="1"/>
            <p:nvPr/>
          </p:nvSpPr>
          <p:spPr>
            <a:xfrm>
              <a:off x="6152418" y="3990614"/>
              <a:ext cx="12155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/>
                <a:t>Submits filled tool, accompanying documents (</a:t>
              </a:r>
              <a:r>
                <a:rPr lang="en-US" sz="800" dirty="0" err="1"/>
                <a:t>MoV</a:t>
              </a:r>
              <a:r>
                <a:rPr lang="en-US" sz="800" dirty="0"/>
                <a:t>)</a:t>
              </a:r>
            </a:p>
          </p:txBody>
        </p:sp>
        <p:cxnSp>
          <p:nvCxnSpPr>
            <p:cNvPr id="30" name="Gerade Verbindung 56">
              <a:extLst>
                <a:ext uri="{FF2B5EF4-FFF2-40B4-BE49-F238E27FC236}">
                  <a16:creationId xmlns:a16="http://schemas.microsoft.com/office/drawing/2014/main" id="{56694CF5-2A31-4382-1CFA-4721A0D6BBE4}"/>
                </a:ext>
              </a:extLst>
            </p:cNvPr>
            <p:cNvCxnSpPr>
              <a:cxnSpLocks/>
            </p:cNvCxnSpPr>
            <p:nvPr/>
          </p:nvCxnSpPr>
          <p:spPr>
            <a:xfrm>
              <a:off x="6645302" y="3621108"/>
              <a:ext cx="0" cy="313635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Arrow: Chevron 4">
              <a:extLst>
                <a:ext uri="{FF2B5EF4-FFF2-40B4-BE49-F238E27FC236}">
                  <a16:creationId xmlns:a16="http://schemas.microsoft.com/office/drawing/2014/main" id="{E76464A4-158B-45DD-524F-50B6D9A89299}"/>
                </a:ext>
              </a:extLst>
            </p:cNvPr>
            <p:cNvSpPr/>
            <p:nvPr/>
          </p:nvSpPr>
          <p:spPr>
            <a:xfrm>
              <a:off x="5891811" y="2819107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49" name="Textfeld 75">
              <a:extLst>
                <a:ext uri="{FF2B5EF4-FFF2-40B4-BE49-F238E27FC236}">
                  <a16:creationId xmlns:a16="http://schemas.microsoft.com/office/drawing/2014/main" id="{7E14BBAE-F96E-5F0C-D202-528AAEB63774}"/>
                </a:ext>
              </a:extLst>
            </p:cNvPr>
            <p:cNvSpPr txBox="1"/>
            <p:nvPr/>
          </p:nvSpPr>
          <p:spPr>
            <a:xfrm>
              <a:off x="6289721" y="2905752"/>
              <a:ext cx="10269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300"/>
                </a:spcBef>
                <a:spcAft>
                  <a:spcPts val="300"/>
                </a:spcAft>
              </a:pPr>
              <a:r>
                <a:rPr lang="en-US" sz="800" b="1" dirty="0">
                  <a:solidFill>
                    <a:schemeClr val="bg1"/>
                  </a:solidFill>
                </a:rPr>
                <a:t>Fills &amp; submits tool, accompanying documents</a:t>
              </a:r>
              <a:endParaRPr lang="de-DE" sz="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B9A3744-0261-F1DD-95AE-83A1A2C7B426}"/>
              </a:ext>
            </a:extLst>
          </p:cNvPr>
          <p:cNvGrpSpPr/>
          <p:nvPr/>
        </p:nvGrpSpPr>
        <p:grpSpPr>
          <a:xfrm>
            <a:off x="4782602" y="2084021"/>
            <a:ext cx="1576888" cy="2326461"/>
            <a:chOff x="8470451" y="2093619"/>
            <a:chExt cx="1576888" cy="2326461"/>
          </a:xfrm>
        </p:grpSpPr>
        <p:sp>
          <p:nvSpPr>
            <p:cNvPr id="5" name="Arrow: Chevron 4">
              <a:extLst>
                <a:ext uri="{FF2B5EF4-FFF2-40B4-BE49-F238E27FC236}">
                  <a16:creationId xmlns:a16="http://schemas.microsoft.com/office/drawing/2014/main" id="{572BEE97-3558-8D36-681A-E76F00AF4317}"/>
                </a:ext>
              </a:extLst>
            </p:cNvPr>
            <p:cNvSpPr/>
            <p:nvPr/>
          </p:nvSpPr>
          <p:spPr>
            <a:xfrm>
              <a:off x="8470451" y="2819225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20" name="TextBox 6">
              <a:extLst>
                <a:ext uri="{FF2B5EF4-FFF2-40B4-BE49-F238E27FC236}">
                  <a16:creationId xmlns:a16="http://schemas.microsoft.com/office/drawing/2014/main" id="{8F3CE661-8D2B-CAB3-82D6-C5662C4D2476}"/>
                </a:ext>
              </a:extLst>
            </p:cNvPr>
            <p:cNvSpPr txBox="1"/>
            <p:nvPr/>
          </p:nvSpPr>
          <p:spPr>
            <a:xfrm>
              <a:off x="8834921" y="2093619"/>
              <a:ext cx="79238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M&amp;E Officer</a:t>
              </a:r>
            </a:p>
          </p:txBody>
        </p:sp>
        <p:cxnSp>
          <p:nvCxnSpPr>
            <p:cNvPr id="21" name="Gerade Verbindung 36">
              <a:extLst>
                <a:ext uri="{FF2B5EF4-FFF2-40B4-BE49-F238E27FC236}">
                  <a16:creationId xmlns:a16="http://schemas.microsoft.com/office/drawing/2014/main" id="{EF414064-D1A7-9C7D-6B39-8DEC6FDC5E75}"/>
                </a:ext>
              </a:extLst>
            </p:cNvPr>
            <p:cNvCxnSpPr/>
            <p:nvPr/>
          </p:nvCxnSpPr>
          <p:spPr>
            <a:xfrm>
              <a:off x="9201758" y="2357210"/>
              <a:ext cx="0" cy="46189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feld 37">
              <a:extLst>
                <a:ext uri="{FF2B5EF4-FFF2-40B4-BE49-F238E27FC236}">
                  <a16:creationId xmlns:a16="http://schemas.microsoft.com/office/drawing/2014/main" id="{F98C4054-C2E4-A9C4-4CE1-A8B30BE3A44D}"/>
                </a:ext>
              </a:extLst>
            </p:cNvPr>
            <p:cNvSpPr txBox="1"/>
            <p:nvPr/>
          </p:nvSpPr>
          <p:spPr>
            <a:xfrm>
              <a:off x="8820815" y="2965106"/>
              <a:ext cx="1226524" cy="4388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de-DE" sz="800" b="1" dirty="0" err="1">
                  <a:solidFill>
                    <a:schemeClr val="bg1"/>
                  </a:solidFill>
                </a:rPr>
                <a:t>Entering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data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into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RbM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system</a:t>
              </a:r>
              <a:endParaRPr lang="de-DE" sz="800" b="1" dirty="0">
                <a:solidFill>
                  <a:schemeClr val="bg1"/>
                </a:solidFill>
              </a:endParaRPr>
            </a:p>
          </p:txBody>
        </p:sp>
        <p:cxnSp>
          <p:nvCxnSpPr>
            <p:cNvPr id="40" name="Gerade Verbindung 79">
              <a:extLst>
                <a:ext uri="{FF2B5EF4-FFF2-40B4-BE49-F238E27FC236}">
                  <a16:creationId xmlns:a16="http://schemas.microsoft.com/office/drawing/2014/main" id="{041846EB-9F6C-9D39-8AC8-98F93ECFC6F0}"/>
                </a:ext>
              </a:extLst>
            </p:cNvPr>
            <p:cNvCxnSpPr>
              <a:cxnSpLocks/>
            </p:cNvCxnSpPr>
            <p:nvPr/>
          </p:nvCxnSpPr>
          <p:spPr>
            <a:xfrm>
              <a:off x="9201758" y="3609181"/>
              <a:ext cx="0" cy="41578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6">
              <a:extLst>
                <a:ext uri="{FF2B5EF4-FFF2-40B4-BE49-F238E27FC236}">
                  <a16:creationId xmlns:a16="http://schemas.microsoft.com/office/drawing/2014/main" id="{2B2A6C63-A43B-3CC5-68F9-48D9B71BFF1F}"/>
                </a:ext>
              </a:extLst>
            </p:cNvPr>
            <p:cNvSpPr txBox="1"/>
            <p:nvPr/>
          </p:nvSpPr>
          <p:spPr>
            <a:xfrm>
              <a:off x="8694642" y="4081526"/>
              <a:ext cx="932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Upload on </a:t>
              </a:r>
              <a:r>
                <a:rPr lang="en-US" sz="800" dirty="0" err="1"/>
                <a:t>RbM</a:t>
              </a:r>
              <a:r>
                <a:rPr lang="en-US" sz="800" dirty="0"/>
                <a:t> system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65037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793B35B-FE17-513B-FF58-DB3D7971EDB1}"/>
              </a:ext>
            </a:extLst>
          </p:cNvPr>
          <p:cNvSpPr txBox="1"/>
          <p:nvPr/>
        </p:nvSpPr>
        <p:spPr>
          <a:xfrm>
            <a:off x="5377543" y="3121223"/>
            <a:ext cx="1436914" cy="307777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M&amp;E Functions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73CE5B-F53D-C8D5-E66A-DCC3E955C93F}"/>
              </a:ext>
            </a:extLst>
          </p:cNvPr>
          <p:cNvSpPr txBox="1"/>
          <p:nvPr/>
        </p:nvSpPr>
        <p:spPr>
          <a:xfrm>
            <a:off x="5276850" y="1575659"/>
            <a:ext cx="1638299" cy="461665"/>
          </a:xfrm>
          <a:prstGeom prst="rect">
            <a:avLst/>
          </a:prstGeom>
          <a:solidFill>
            <a:srgbClr val="7C93C2"/>
          </a:solidFill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Steering (Political, Operational, Ad-Hoc)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7CBE681-8413-FBFB-27E7-CA13E566E1E3}"/>
              </a:ext>
            </a:extLst>
          </p:cNvPr>
          <p:cNvCxnSpPr>
            <a:cxnSpLocks/>
          </p:cNvCxnSpPr>
          <p:nvPr/>
        </p:nvCxnSpPr>
        <p:spPr>
          <a:xfrm flipV="1">
            <a:off x="6095999" y="2114766"/>
            <a:ext cx="0" cy="94435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67E2429-FD8D-6D05-263D-800B7BBE51C3}"/>
              </a:ext>
            </a:extLst>
          </p:cNvPr>
          <p:cNvGrpSpPr/>
          <p:nvPr/>
        </p:nvGrpSpPr>
        <p:grpSpPr>
          <a:xfrm>
            <a:off x="1479152" y="2405614"/>
            <a:ext cx="3898391" cy="1916344"/>
            <a:chOff x="1479151" y="1452136"/>
            <a:chExt cx="3898391" cy="1916344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DDFB10D-463B-72E3-521E-D1BAB7D9FCD0}"/>
                </a:ext>
              </a:extLst>
            </p:cNvPr>
            <p:cNvGrpSpPr/>
            <p:nvPr/>
          </p:nvGrpSpPr>
          <p:grpSpPr>
            <a:xfrm>
              <a:off x="1479151" y="1452136"/>
              <a:ext cx="3290097" cy="1916344"/>
              <a:chOff x="1415143" y="1452136"/>
              <a:chExt cx="3290097" cy="1916344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58250A3-F77C-652D-D025-D54E4358FFA5}"/>
                  </a:ext>
                </a:extLst>
              </p:cNvPr>
              <p:cNvSpPr txBox="1"/>
              <p:nvPr/>
            </p:nvSpPr>
            <p:spPr>
              <a:xfrm>
                <a:off x="3254830" y="2891427"/>
                <a:ext cx="1436914" cy="307777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Organizing</a:t>
                </a:r>
                <a:endParaRPr 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FC3AE18-A028-2039-E9B9-53EFFB71080E}"/>
                  </a:ext>
                </a:extLst>
              </p:cNvPr>
              <p:cNvSpPr txBox="1"/>
              <p:nvPr/>
            </p:nvSpPr>
            <p:spPr>
              <a:xfrm>
                <a:off x="1415144" y="2722149"/>
                <a:ext cx="1632857" cy="646331"/>
              </a:xfrm>
              <a:prstGeom prst="rect">
                <a:avLst/>
              </a:prstGeom>
              <a:noFill/>
              <a:ln>
                <a:solidFill>
                  <a:srgbClr val="D86ECC"/>
                </a:solidFill>
                <a:prstDash val="sysDash"/>
              </a:ln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Project documents and Updates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Knowledge Management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Sustainability Strategy</a:t>
                </a:r>
                <a:endParaRPr lang="en-US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5BFFF25-37F7-222F-10A4-4BED47C45942}"/>
                  </a:ext>
                </a:extLst>
              </p:cNvPr>
              <p:cNvSpPr txBox="1"/>
              <p:nvPr/>
            </p:nvSpPr>
            <p:spPr>
              <a:xfrm>
                <a:off x="3268326" y="1452136"/>
                <a:ext cx="1436914" cy="52322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Planning and Tracking</a:t>
                </a:r>
                <a:endParaRPr lang="en-US" sz="14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75BA985-87AD-33E4-0B73-289CDFD8CE56}"/>
                  </a:ext>
                </a:extLst>
              </p:cNvPr>
              <p:cNvSpPr txBox="1"/>
              <p:nvPr/>
            </p:nvSpPr>
            <p:spPr>
              <a:xfrm>
                <a:off x="1415143" y="1467777"/>
                <a:ext cx="1632858" cy="507831"/>
              </a:xfrm>
              <a:prstGeom prst="rect">
                <a:avLst/>
              </a:prstGeom>
              <a:noFill/>
              <a:ln>
                <a:solidFill>
                  <a:srgbClr val="8ED973"/>
                </a:solidFill>
                <a:prstDash val="sysDash"/>
              </a:ln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OP/Biannual review of achievements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Annual progress/Targets</a:t>
                </a:r>
              </a:p>
            </p:txBody>
          </p:sp>
        </p:grpSp>
        <p:cxnSp>
          <p:nvCxnSpPr>
            <p:cNvPr id="24" name="Connector: Elbow 23">
              <a:extLst>
                <a:ext uri="{FF2B5EF4-FFF2-40B4-BE49-F238E27FC236}">
                  <a16:creationId xmlns:a16="http://schemas.microsoft.com/office/drawing/2014/main" id="{DB58E8DE-55AE-1E00-F959-FF568A8CF17D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769248" y="1668026"/>
              <a:ext cx="608294" cy="607888"/>
            </a:xfrm>
            <a:prstGeom prst="bentConnector3">
              <a:avLst>
                <a:gd name="adj1" fmla="val 46994"/>
              </a:avLst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or: Elbow 26">
              <a:extLst>
                <a:ext uri="{FF2B5EF4-FFF2-40B4-BE49-F238E27FC236}">
                  <a16:creationId xmlns:a16="http://schemas.microsoft.com/office/drawing/2014/main" id="{0FF098DB-3428-B2B8-B8F1-9A1AB82C6560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4755752" y="2339922"/>
              <a:ext cx="621790" cy="723682"/>
            </a:xfrm>
            <a:prstGeom prst="bentConnector3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ACCE0F95-D8A8-7FF1-94D2-89ED464AA5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21245" y="1713746"/>
              <a:ext cx="180000" cy="7947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34D72680-B943-4C71-ED3E-2A7DE035FC88}"/>
                </a:ext>
              </a:extLst>
            </p:cNvPr>
            <p:cNvCxnSpPr/>
            <p:nvPr/>
          </p:nvCxnSpPr>
          <p:spPr>
            <a:xfrm flipH="1">
              <a:off x="3130480" y="3054461"/>
              <a:ext cx="180000" cy="7947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3A2EF55-8B4D-4832-81F1-466CA888078E}"/>
              </a:ext>
            </a:extLst>
          </p:cNvPr>
          <p:cNvGrpSpPr/>
          <p:nvPr/>
        </p:nvGrpSpPr>
        <p:grpSpPr>
          <a:xfrm>
            <a:off x="6814457" y="2413309"/>
            <a:ext cx="4077789" cy="1908649"/>
            <a:chOff x="6814456" y="1459831"/>
            <a:chExt cx="4077789" cy="1908649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96D3D0D-F286-B75D-5541-6D12CA8C1616}"/>
                </a:ext>
              </a:extLst>
            </p:cNvPr>
            <p:cNvGrpSpPr/>
            <p:nvPr/>
          </p:nvGrpSpPr>
          <p:grpSpPr>
            <a:xfrm>
              <a:off x="7602148" y="1459831"/>
              <a:ext cx="3290097" cy="1908649"/>
              <a:chOff x="7565572" y="1459830"/>
              <a:chExt cx="3290097" cy="1908649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F3D97EF-E626-7E70-01A2-90926A261CE1}"/>
                  </a:ext>
                </a:extLst>
              </p:cNvPr>
              <p:cNvSpPr txBox="1"/>
              <p:nvPr/>
            </p:nvSpPr>
            <p:spPr>
              <a:xfrm>
                <a:off x="7565572" y="1559859"/>
                <a:ext cx="1436914" cy="307777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Reporting</a:t>
                </a:r>
                <a:endParaRPr 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F062346-37AA-5A74-934C-177BDFF2892E}"/>
                  </a:ext>
                </a:extLst>
              </p:cNvPr>
              <p:cNvSpPr txBox="1"/>
              <p:nvPr/>
            </p:nvSpPr>
            <p:spPr>
              <a:xfrm>
                <a:off x="7565572" y="2891427"/>
                <a:ext cx="1436914" cy="307777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MEL Plan</a:t>
                </a:r>
                <a:endParaRPr lang="en-US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DE92F36-A05C-0208-FAE9-13CC05349170}"/>
                  </a:ext>
                </a:extLst>
              </p:cNvPr>
              <p:cNvSpPr txBox="1"/>
              <p:nvPr/>
            </p:nvSpPr>
            <p:spPr>
              <a:xfrm>
                <a:off x="9222811" y="1459830"/>
                <a:ext cx="1632858" cy="507831"/>
              </a:xfrm>
              <a:prstGeom prst="rect">
                <a:avLst/>
              </a:prstGeom>
              <a:noFill/>
              <a:ln>
                <a:solidFill>
                  <a:srgbClr val="C04F15"/>
                </a:solidFill>
                <a:prstDash val="sysDash"/>
              </a:ln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Annual report to BMZ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Biannual report DEZA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Quarterly progress report</a:t>
                </a:r>
                <a:endParaRPr lang="en-US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E219246-2B77-6B49-46D1-FE0A7837BF19}"/>
                  </a:ext>
                </a:extLst>
              </p:cNvPr>
              <p:cNvSpPr txBox="1"/>
              <p:nvPr/>
            </p:nvSpPr>
            <p:spPr>
              <a:xfrm>
                <a:off x="9222811" y="2722148"/>
                <a:ext cx="1632857" cy="646331"/>
              </a:xfrm>
              <a:prstGeom prst="rect">
                <a:avLst/>
              </a:prstGeom>
              <a:noFill/>
              <a:ln>
                <a:solidFill>
                  <a:srgbClr val="3B7D23"/>
                </a:solidFill>
                <a:prstDash val="sysDash"/>
              </a:ln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Data collection and Validation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Continuous improvement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en-GB" sz="900" dirty="0">
                    <a:latin typeface="Arial" panose="020B0604020202020204" pitchFamily="34" charset="0"/>
                    <a:cs typeface="Arial" panose="020B0604020202020204" pitchFamily="34" charset="0"/>
                  </a:rPr>
                  <a:t>Good practices</a:t>
                </a:r>
                <a:endParaRPr lang="en-US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20" name="Connector: Elbow 19">
              <a:extLst>
                <a:ext uri="{FF2B5EF4-FFF2-40B4-BE49-F238E27FC236}">
                  <a16:creationId xmlns:a16="http://schemas.microsoft.com/office/drawing/2014/main" id="{EC9D1C2F-0928-E51E-0409-485D3B0F7F12}"/>
                </a:ext>
              </a:extLst>
            </p:cNvPr>
            <p:cNvCxnSpPr>
              <a:cxnSpLocks/>
              <a:endCxn id="5" idx="1"/>
            </p:cNvCxnSpPr>
            <p:nvPr/>
          </p:nvCxnSpPr>
          <p:spPr>
            <a:xfrm flipV="1">
              <a:off x="6814456" y="1713749"/>
              <a:ext cx="787692" cy="546173"/>
            </a:xfrm>
            <a:prstGeom prst="bentConnector3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0B279B8B-215D-0D15-CEE8-33DA3A04AF01}"/>
                </a:ext>
              </a:extLst>
            </p:cNvPr>
            <p:cNvCxnSpPr>
              <a:cxnSpLocks/>
            </p:cNvCxnSpPr>
            <p:nvPr/>
          </p:nvCxnSpPr>
          <p:spPr>
            <a:xfrm>
              <a:off x="6814456" y="2330778"/>
              <a:ext cx="787692" cy="723683"/>
            </a:xfrm>
            <a:prstGeom prst="bentConnector3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E8719DEC-4D17-F7DB-F728-C07231AF9C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48298" y="1721692"/>
              <a:ext cx="180000" cy="7947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C0B07555-FCA7-533A-933B-F4DAC100DF69}"/>
                </a:ext>
              </a:extLst>
            </p:cNvPr>
            <p:cNvCxnSpPr>
              <a:cxnSpLocks/>
            </p:cNvCxnSpPr>
            <p:nvPr/>
          </p:nvCxnSpPr>
          <p:spPr>
            <a:xfrm>
              <a:off x="9048298" y="3016940"/>
              <a:ext cx="180000" cy="7947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D7FD3FB2-D626-CC10-D58B-F038A76ABE5E}"/>
              </a:ext>
            </a:extLst>
          </p:cNvPr>
          <p:cNvSpPr txBox="1"/>
          <p:nvPr/>
        </p:nvSpPr>
        <p:spPr>
          <a:xfrm>
            <a:off x="136634" y="328589"/>
            <a:ext cx="2427890" cy="3135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ts val="2400"/>
              </a:lnSpc>
            </a:pPr>
            <a:r>
              <a:rPr lang="en-GB" dirty="0"/>
              <a:t>Key M&amp;E Processes</a:t>
            </a:r>
            <a:endParaRPr lang="en-US" dirty="0" err="1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F99FEEB-97DC-7104-9A7D-12FA3C37906C}"/>
              </a:ext>
            </a:extLst>
          </p:cNvPr>
          <p:cNvCxnSpPr>
            <a:cxnSpLocks/>
          </p:cNvCxnSpPr>
          <p:nvPr/>
        </p:nvCxnSpPr>
        <p:spPr>
          <a:xfrm>
            <a:off x="9236" y="0"/>
            <a:ext cx="0" cy="61200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3818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1E38F3-408B-0E63-C6B4-2EBCB9003C8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2E56AC-15C3-939E-1DB7-DEE9664EFA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CFD0DB0-E8A9-775B-AA63-37552331902C}"/>
              </a:ext>
            </a:extLst>
          </p:cNvPr>
          <p:cNvCxnSpPr>
            <a:cxnSpLocks/>
          </p:cNvCxnSpPr>
          <p:nvPr/>
        </p:nvCxnSpPr>
        <p:spPr>
          <a:xfrm>
            <a:off x="9236" y="0"/>
            <a:ext cx="0" cy="61200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>
            <a:extLst>
              <a:ext uri="{FF2B5EF4-FFF2-40B4-BE49-F238E27FC236}">
                <a16:creationId xmlns:a16="http://schemas.microsoft.com/office/drawing/2014/main" id="{3FA211DC-E964-F6FD-BE9D-AE49B2324FB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1491272"/>
              </p:ext>
            </p:extLst>
          </p:nvPr>
        </p:nvGraphicFramePr>
        <p:xfrm>
          <a:off x="2011972" y="2009862"/>
          <a:ext cx="8168056" cy="2838275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1450403">
                  <a:extLst>
                    <a:ext uri="{9D8B030D-6E8A-4147-A177-3AD203B41FA5}">
                      <a16:colId xmlns:a16="http://schemas.microsoft.com/office/drawing/2014/main" val="326522847"/>
                    </a:ext>
                  </a:extLst>
                </a:gridCol>
                <a:gridCol w="527829">
                  <a:extLst>
                    <a:ext uri="{9D8B030D-6E8A-4147-A177-3AD203B41FA5}">
                      <a16:colId xmlns:a16="http://schemas.microsoft.com/office/drawing/2014/main" val="571602059"/>
                    </a:ext>
                  </a:extLst>
                </a:gridCol>
                <a:gridCol w="603039">
                  <a:extLst>
                    <a:ext uri="{9D8B030D-6E8A-4147-A177-3AD203B41FA5}">
                      <a16:colId xmlns:a16="http://schemas.microsoft.com/office/drawing/2014/main" val="124353911"/>
                    </a:ext>
                  </a:extLst>
                </a:gridCol>
                <a:gridCol w="1939419">
                  <a:extLst>
                    <a:ext uri="{9D8B030D-6E8A-4147-A177-3AD203B41FA5}">
                      <a16:colId xmlns:a16="http://schemas.microsoft.com/office/drawing/2014/main" val="2985702930"/>
                    </a:ext>
                  </a:extLst>
                </a:gridCol>
                <a:gridCol w="946515">
                  <a:extLst>
                    <a:ext uri="{9D8B030D-6E8A-4147-A177-3AD203B41FA5}">
                      <a16:colId xmlns:a16="http://schemas.microsoft.com/office/drawing/2014/main" val="3559493168"/>
                    </a:ext>
                  </a:extLst>
                </a:gridCol>
                <a:gridCol w="1250448">
                  <a:extLst>
                    <a:ext uri="{9D8B030D-6E8A-4147-A177-3AD203B41FA5}">
                      <a16:colId xmlns:a16="http://schemas.microsoft.com/office/drawing/2014/main" val="1043538025"/>
                    </a:ext>
                  </a:extLst>
                </a:gridCol>
                <a:gridCol w="1450403">
                  <a:extLst>
                    <a:ext uri="{9D8B030D-6E8A-4147-A177-3AD203B41FA5}">
                      <a16:colId xmlns:a16="http://schemas.microsoft.com/office/drawing/2014/main" val="1625292666"/>
                    </a:ext>
                  </a:extLst>
                </a:gridCol>
              </a:tblGrid>
              <a:tr h="162052">
                <a:tc gridSpan="4">
                  <a:txBody>
                    <a:bodyPr/>
                    <a:lstStyle/>
                    <a:p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Process Name</a:t>
                      </a:r>
                    </a:p>
                  </a:txBody>
                  <a:tcPr marL="43875" marR="21938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de-DE" sz="900" b="0">
                          <a:solidFill>
                            <a:schemeClr val="bg1"/>
                          </a:solidFill>
                        </a:rPr>
                        <a:t>Process Owner</a:t>
                      </a:r>
                      <a:endParaRPr lang="de-DE" sz="900"/>
                    </a:p>
                  </a:txBody>
                  <a:tcPr marL="43875" marR="21938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8800962"/>
                  </a:ext>
                </a:extLst>
              </a:tr>
              <a:tr h="218481">
                <a:tc gridSpan="4"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Draw </a:t>
                      </a:r>
                      <a:r>
                        <a:rPr lang="de-DE" sz="9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up</a:t>
                      </a:r>
                      <a:r>
                        <a:rPr lang="de-DE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measures</a:t>
                      </a:r>
                      <a:r>
                        <a:rPr lang="de-DE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demand-driven</a:t>
                      </a:r>
                      <a:r>
                        <a:rPr lang="de-DE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TVET </a:t>
                      </a:r>
                      <a:r>
                        <a:rPr lang="de-DE" sz="9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or</a:t>
                      </a:r>
                      <a:r>
                        <a:rPr lang="de-DE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Employment</a:t>
                      </a:r>
                      <a:r>
                        <a:rPr lang="de-DE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Promotion</a:t>
                      </a:r>
                      <a:endParaRPr lang="de-DE" sz="9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de-DE" sz="9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M&amp;E Officer</a:t>
                      </a:r>
                      <a:endParaRPr lang="de-DE" sz="900" dirty="0"/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483050"/>
                  </a:ext>
                </a:extLst>
              </a:tr>
              <a:tr h="162052">
                <a:tc gridSpan="7">
                  <a:txBody>
                    <a:bodyPr/>
                    <a:lstStyle/>
                    <a:p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Purpose of Process</a:t>
                      </a:r>
                    </a:p>
                  </a:txBody>
                  <a:tcPr marL="55721" marR="43875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1192663"/>
                  </a:ext>
                </a:extLst>
              </a:tr>
              <a:tr h="45143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This process aims at understanding whether a sufficient number of measures has been drawn up as an output of GIZ´s support to the dialogue forum on federal and/or national level</a:t>
                      </a:r>
                      <a:endParaRPr lang="de-DE" sz="9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0825790"/>
                  </a:ext>
                </a:extLst>
              </a:tr>
              <a:tr h="162052"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Input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Supplier of Input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de-DE" sz="1000" b="0" dirty="0">
                        <a:solidFill>
                          <a:schemeClr val="bg1"/>
                        </a:solidFill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Main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Activities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/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steps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l">
                        <a:buNone/>
                      </a:pPr>
                      <a:endParaRPr lang="de-DE" sz="1000" b="0" dirty="0">
                        <a:solidFill>
                          <a:schemeClr val="bg1"/>
                        </a:solidFill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Output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Recipient of Output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251272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Meeting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minutes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accompanying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documents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Fills &amp; submits tool, accompanying documents</a:t>
                      </a:r>
                      <a:endParaRPr lang="de-DE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review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assessment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87226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Information via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e-mail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Entering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RbM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system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Data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entered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into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RbM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system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GIZ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project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team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(and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project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partners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)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6073084"/>
                  </a:ext>
                </a:extLst>
              </a:tr>
              <a:tr h="16205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IT-System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Roles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458398"/>
                  </a:ext>
                </a:extLst>
              </a:tr>
              <a:tr h="26669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RbM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system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in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excel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format</a:t>
                      </a:r>
                      <a:endParaRPr lang="de-DE" sz="9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Owner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commissioning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Manager = M&amp;E Officer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Manager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implementation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M&amp;E Officer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Employee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contributing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specified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tasks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260065"/>
                  </a:ext>
                </a:extLst>
              </a:tr>
              <a:tr h="1620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kern="1200" noProof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Potential for Improvement</a:t>
                      </a:r>
                    </a:p>
                  </a:txBody>
                  <a:tcPr marL="27000" marR="27000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accent1"/>
                      </a:solidFill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Indicators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27000" marR="27000" marT="0" marB="0">
                    <a:lnL w="12700">
                      <a:solidFill>
                        <a:schemeClr val="accent1"/>
                      </a:solidFill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045685"/>
                  </a:ext>
                </a:extLst>
              </a:tr>
              <a:tr h="23087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900" b="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0" marB="2786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18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measures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by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September 2026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27860" marB="2786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4003259"/>
                  </a:ext>
                </a:extLst>
              </a:tr>
            </a:tbl>
          </a:graphicData>
        </a:graphic>
      </p:graphicFrame>
      <p:sp>
        <p:nvSpPr>
          <p:cNvPr id="11" name="Titel 1">
            <a:extLst>
              <a:ext uri="{FF2B5EF4-FFF2-40B4-BE49-F238E27FC236}">
                <a16:creationId xmlns:a16="http://schemas.microsoft.com/office/drawing/2014/main" id="{8AA58388-4C0C-2AE4-4C9A-21104A8AE77B}"/>
              </a:ext>
            </a:extLst>
          </p:cNvPr>
          <p:cNvSpPr txBox="1">
            <a:spLocks/>
          </p:cNvSpPr>
          <p:nvPr/>
        </p:nvSpPr>
        <p:spPr>
          <a:xfrm>
            <a:off x="177659" y="256187"/>
            <a:ext cx="3444504" cy="29717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Profile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M&amp;E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process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Output 1.1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E9FA8D-81FF-37CF-9940-59B437954EE9}"/>
              </a:ext>
            </a:extLst>
          </p:cNvPr>
          <p:cNvSpPr txBox="1"/>
          <p:nvPr/>
        </p:nvSpPr>
        <p:spPr>
          <a:xfrm>
            <a:off x="63599" y="421447"/>
            <a:ext cx="5245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Draw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up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measures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for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demand-driven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TVET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or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Employment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Promotion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540600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3E8885-34A8-9E1E-6FFE-F9345D26D9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8766B8-2C92-D5A5-16D8-FA02ACB839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0F20A2-809C-2D4B-8EE5-2AC6DA47D71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675F0D8-5521-3304-1DB0-7730DC0E222E}"/>
              </a:ext>
            </a:extLst>
          </p:cNvPr>
          <p:cNvCxnSpPr>
            <a:cxnSpLocks/>
          </p:cNvCxnSpPr>
          <p:nvPr/>
        </p:nvCxnSpPr>
        <p:spPr>
          <a:xfrm>
            <a:off x="9236" y="0"/>
            <a:ext cx="0" cy="61200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94C8FCFF-5037-19D9-2AC5-08677F3C0096}"/>
              </a:ext>
            </a:extLst>
          </p:cNvPr>
          <p:cNvSpPr/>
          <p:nvPr/>
        </p:nvSpPr>
        <p:spPr>
          <a:xfrm rot="16200000">
            <a:off x="1953146" y="2030111"/>
            <a:ext cx="917098" cy="32575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/>
              <a:t>Who? </a:t>
            </a:r>
            <a:r>
              <a:rPr lang="de-DE" sz="900" dirty="0" err="1"/>
              <a:t>Responsibility</a:t>
            </a:r>
            <a:endParaRPr lang="en-US" sz="9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C4B54B-5F18-F724-24C1-4020C9FB1807}"/>
              </a:ext>
            </a:extLst>
          </p:cNvPr>
          <p:cNvSpPr/>
          <p:nvPr/>
        </p:nvSpPr>
        <p:spPr>
          <a:xfrm rot="16200000">
            <a:off x="1631868" y="4403823"/>
            <a:ext cx="1572841" cy="32575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/>
              <a:t>What/Ressources</a:t>
            </a:r>
            <a:endParaRPr lang="en-US" sz="900" dirty="0"/>
          </a:p>
        </p:txBody>
      </p:sp>
      <p:sp>
        <p:nvSpPr>
          <p:cNvPr id="8" name="Arrow: Chevron 7">
            <a:extLst>
              <a:ext uri="{FF2B5EF4-FFF2-40B4-BE49-F238E27FC236}">
                <a16:creationId xmlns:a16="http://schemas.microsoft.com/office/drawing/2014/main" id="{1ACC644C-D62F-B902-4DE9-4F2ACAD6B252}"/>
              </a:ext>
            </a:extLst>
          </p:cNvPr>
          <p:cNvSpPr/>
          <p:nvPr/>
        </p:nvSpPr>
        <p:spPr>
          <a:xfrm>
            <a:off x="3103462" y="2819107"/>
            <a:ext cx="1576888" cy="773578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/>
          </a:p>
        </p:txBody>
      </p:sp>
      <p:pic>
        <p:nvPicPr>
          <p:cNvPr id="10" name="Graphic 9" descr="Badge Tick with solid fill">
            <a:extLst>
              <a:ext uri="{FF2B5EF4-FFF2-40B4-BE49-F238E27FC236}">
                <a16:creationId xmlns:a16="http://schemas.microsoft.com/office/drawing/2014/main" id="{D3DB03CC-B497-E3A0-8663-36FEE7A56A4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309172" y="3015887"/>
            <a:ext cx="395419" cy="39541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DFEA21A-3CBA-BA6F-9BB0-9474B826C3A6}"/>
              </a:ext>
            </a:extLst>
          </p:cNvPr>
          <p:cNvSpPr/>
          <p:nvPr/>
        </p:nvSpPr>
        <p:spPr>
          <a:xfrm>
            <a:off x="2581166" y="1734440"/>
            <a:ext cx="7142504" cy="916038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BD62BEC-EE42-00A1-9A4D-4A72659B8B08}"/>
              </a:ext>
            </a:extLst>
          </p:cNvPr>
          <p:cNvSpPr/>
          <p:nvPr/>
        </p:nvSpPr>
        <p:spPr>
          <a:xfrm>
            <a:off x="2581166" y="3776715"/>
            <a:ext cx="7142504" cy="1572841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68ED2C2-BABB-793D-95D3-D77DB4A49E23}"/>
              </a:ext>
            </a:extLst>
          </p:cNvPr>
          <p:cNvSpPr txBox="1"/>
          <p:nvPr/>
        </p:nvSpPr>
        <p:spPr>
          <a:xfrm>
            <a:off x="3153486" y="2048416"/>
            <a:ext cx="10451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800" dirty="0"/>
              <a:t>Technical Advisor</a:t>
            </a:r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7B46F7DC-4E8D-23C8-E216-190AA3151F4D}"/>
              </a:ext>
            </a:extLst>
          </p:cNvPr>
          <p:cNvSpPr txBox="1">
            <a:spLocks/>
          </p:cNvSpPr>
          <p:nvPr/>
        </p:nvSpPr>
        <p:spPr>
          <a:xfrm>
            <a:off x="167110" y="223250"/>
            <a:ext cx="4326839" cy="29717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Activities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/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steps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M&amp;E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process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Output 1.2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60760B5-D1B3-E885-61AF-C669DE97329C}"/>
              </a:ext>
            </a:extLst>
          </p:cNvPr>
          <p:cNvSpPr/>
          <p:nvPr/>
        </p:nvSpPr>
        <p:spPr>
          <a:xfrm>
            <a:off x="1828786" y="2630808"/>
            <a:ext cx="1368000" cy="1152000"/>
          </a:xfrm>
          <a:prstGeom prst="ellipse">
            <a:avLst/>
          </a:prstGeom>
          <a:noFill/>
          <a:ln>
            <a:solidFill>
              <a:srgbClr val="017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/>
          </a:p>
        </p:txBody>
      </p:sp>
      <p:sp>
        <p:nvSpPr>
          <p:cNvPr id="16" name="Textfeld 14">
            <a:extLst>
              <a:ext uri="{FF2B5EF4-FFF2-40B4-BE49-F238E27FC236}">
                <a16:creationId xmlns:a16="http://schemas.microsoft.com/office/drawing/2014/main" id="{980B60CD-C0B8-60B7-C857-63527EC0D8ED}"/>
              </a:ext>
            </a:extLst>
          </p:cNvPr>
          <p:cNvSpPr txBox="1"/>
          <p:nvPr/>
        </p:nvSpPr>
        <p:spPr>
          <a:xfrm>
            <a:off x="3444159" y="2861234"/>
            <a:ext cx="11134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de-DE" sz="800" b="1" dirty="0">
                <a:solidFill>
                  <a:schemeClr val="bg1"/>
                </a:solidFill>
              </a:rPr>
              <a:t>Information </a:t>
            </a:r>
            <a:r>
              <a:rPr lang="de-DE" sz="800" b="1" dirty="0" err="1">
                <a:solidFill>
                  <a:schemeClr val="bg1"/>
                </a:solidFill>
              </a:rPr>
              <a:t>to</a:t>
            </a:r>
            <a:r>
              <a:rPr lang="de-DE" sz="800" b="1" dirty="0">
                <a:solidFill>
                  <a:schemeClr val="bg1"/>
                </a:solidFill>
              </a:rPr>
              <a:t> M&amp;E Officer </a:t>
            </a:r>
            <a:r>
              <a:rPr lang="de-DE" sz="800" b="1" dirty="0" err="1">
                <a:solidFill>
                  <a:schemeClr val="bg1"/>
                </a:solidFill>
              </a:rPr>
              <a:t>that</a:t>
            </a:r>
            <a:r>
              <a:rPr lang="de-DE" sz="800" b="1" dirty="0">
                <a:solidFill>
                  <a:schemeClr val="bg1"/>
                </a:solidFill>
              </a:rPr>
              <a:t> a </a:t>
            </a:r>
            <a:r>
              <a:rPr lang="de-DE" sz="800" b="1" dirty="0" err="1">
                <a:solidFill>
                  <a:schemeClr val="bg1"/>
                </a:solidFill>
              </a:rPr>
              <a:t>data</a:t>
            </a:r>
            <a:r>
              <a:rPr lang="de-DE" sz="800" b="1" dirty="0">
                <a:solidFill>
                  <a:schemeClr val="bg1"/>
                </a:solidFill>
              </a:rPr>
              <a:t> </a:t>
            </a:r>
            <a:r>
              <a:rPr lang="de-DE" sz="800" b="1" dirty="0" err="1">
                <a:solidFill>
                  <a:schemeClr val="bg1"/>
                </a:solidFill>
              </a:rPr>
              <a:t>package</a:t>
            </a:r>
            <a:r>
              <a:rPr lang="de-DE" sz="800" b="1" dirty="0">
                <a:solidFill>
                  <a:schemeClr val="bg1"/>
                </a:solidFill>
              </a:rPr>
              <a:t> was </a:t>
            </a:r>
            <a:r>
              <a:rPr lang="de-DE" sz="800" b="1" dirty="0" err="1">
                <a:solidFill>
                  <a:schemeClr val="bg1"/>
                </a:solidFill>
              </a:rPr>
              <a:t>discussed</a:t>
            </a:r>
            <a:r>
              <a:rPr lang="de-DE" sz="800" b="1" dirty="0">
                <a:solidFill>
                  <a:schemeClr val="bg1"/>
                </a:solidFill>
              </a:rPr>
              <a:t> </a:t>
            </a:r>
            <a:r>
              <a:rPr lang="de-DE" sz="800" b="1" dirty="0" err="1">
                <a:solidFill>
                  <a:schemeClr val="bg1"/>
                </a:solidFill>
              </a:rPr>
              <a:t>during</a:t>
            </a:r>
            <a:r>
              <a:rPr lang="de-DE" sz="800" b="1" dirty="0">
                <a:solidFill>
                  <a:schemeClr val="bg1"/>
                </a:solidFill>
              </a:rPr>
              <a:t> </a:t>
            </a:r>
            <a:r>
              <a:rPr lang="de-DE" sz="800" b="1" dirty="0" err="1">
                <a:solidFill>
                  <a:schemeClr val="bg1"/>
                </a:solidFill>
              </a:rPr>
              <a:t>the</a:t>
            </a:r>
            <a:r>
              <a:rPr lang="de-DE" sz="800" b="1" dirty="0">
                <a:solidFill>
                  <a:schemeClr val="bg1"/>
                </a:solidFill>
              </a:rPr>
              <a:t> PPDP</a:t>
            </a:r>
          </a:p>
        </p:txBody>
      </p:sp>
      <p:cxnSp>
        <p:nvCxnSpPr>
          <p:cNvPr id="17" name="Gerade Verbindung 26">
            <a:extLst>
              <a:ext uri="{FF2B5EF4-FFF2-40B4-BE49-F238E27FC236}">
                <a16:creationId xmlns:a16="http://schemas.microsoft.com/office/drawing/2014/main" id="{311A83CB-0B91-F78B-0599-E312C8B2B016}"/>
              </a:ext>
            </a:extLst>
          </p:cNvPr>
          <p:cNvCxnSpPr/>
          <p:nvPr/>
        </p:nvCxnSpPr>
        <p:spPr>
          <a:xfrm>
            <a:off x="3666914" y="2332434"/>
            <a:ext cx="0" cy="461897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6">
            <a:extLst>
              <a:ext uri="{FF2B5EF4-FFF2-40B4-BE49-F238E27FC236}">
                <a16:creationId xmlns:a16="http://schemas.microsoft.com/office/drawing/2014/main" id="{EC2238E2-4BFE-664F-25EA-B3283B10329D}"/>
              </a:ext>
            </a:extLst>
          </p:cNvPr>
          <p:cNvSpPr txBox="1"/>
          <p:nvPr/>
        </p:nvSpPr>
        <p:spPr>
          <a:xfrm>
            <a:off x="2956292" y="4079011"/>
            <a:ext cx="1357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800" dirty="0"/>
              <a:t>Technical Advisor informs M&amp;E Officer via e-mail </a:t>
            </a:r>
            <a:r>
              <a:rPr lang="de-DE" sz="800" dirty="0" err="1"/>
              <a:t>that</a:t>
            </a:r>
            <a:r>
              <a:rPr lang="de-DE" sz="800" dirty="0"/>
              <a:t> a </a:t>
            </a:r>
            <a:r>
              <a:rPr lang="de-DE" sz="800" dirty="0" err="1"/>
              <a:t>data</a:t>
            </a:r>
            <a:r>
              <a:rPr lang="de-DE" sz="800" dirty="0"/>
              <a:t> </a:t>
            </a:r>
            <a:r>
              <a:rPr lang="de-DE" sz="800" dirty="0" err="1"/>
              <a:t>package</a:t>
            </a:r>
            <a:r>
              <a:rPr lang="de-DE" sz="800" dirty="0"/>
              <a:t> was </a:t>
            </a:r>
            <a:r>
              <a:rPr lang="de-DE" sz="800" dirty="0" err="1"/>
              <a:t>discussed</a:t>
            </a:r>
            <a:r>
              <a:rPr lang="de-DE" sz="800" dirty="0"/>
              <a:t> </a:t>
            </a:r>
            <a:r>
              <a:rPr lang="de-DE" sz="800" dirty="0" err="1"/>
              <a:t>during</a:t>
            </a:r>
            <a:r>
              <a:rPr lang="de-DE" sz="800" dirty="0"/>
              <a:t> </a:t>
            </a:r>
            <a:r>
              <a:rPr lang="de-DE" sz="800" dirty="0" err="1"/>
              <a:t>the</a:t>
            </a:r>
            <a:r>
              <a:rPr lang="de-DE" sz="800" dirty="0"/>
              <a:t> PPDP.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de-DE" sz="800" dirty="0" err="1"/>
              <a:t>Submits</a:t>
            </a:r>
            <a:r>
              <a:rPr lang="de-DE" sz="800" dirty="0"/>
              <a:t> 1.2 </a:t>
            </a:r>
            <a:r>
              <a:rPr lang="de-DE" sz="800" dirty="0" err="1"/>
              <a:t>tool</a:t>
            </a:r>
            <a:r>
              <a:rPr lang="de-DE" sz="800" dirty="0"/>
              <a:t>, </a:t>
            </a:r>
            <a:r>
              <a:rPr lang="de-DE" sz="800" dirty="0" err="1"/>
              <a:t>minutes</a:t>
            </a:r>
            <a:r>
              <a:rPr lang="de-DE" sz="800" dirty="0"/>
              <a:t> </a:t>
            </a:r>
            <a:r>
              <a:rPr lang="de-DE" sz="800" dirty="0" err="1"/>
              <a:t>of</a:t>
            </a:r>
            <a:r>
              <a:rPr lang="de-DE" sz="800" dirty="0"/>
              <a:t> </a:t>
            </a:r>
            <a:r>
              <a:rPr lang="de-DE" sz="800" dirty="0" err="1"/>
              <a:t>meeting</a:t>
            </a:r>
            <a:r>
              <a:rPr lang="de-DE" sz="800" dirty="0"/>
              <a:t> and </a:t>
            </a:r>
            <a:r>
              <a:rPr lang="de-DE" sz="800" dirty="0" err="1"/>
              <a:t>supporting</a:t>
            </a:r>
            <a:r>
              <a:rPr lang="de-DE" sz="800" dirty="0"/>
              <a:t> </a:t>
            </a:r>
            <a:r>
              <a:rPr lang="de-DE" sz="800" dirty="0" err="1"/>
              <a:t>MoVs</a:t>
            </a:r>
            <a:r>
              <a:rPr lang="de-DE" sz="800" dirty="0"/>
              <a:t>.</a:t>
            </a:r>
            <a:endParaRPr lang="en-US" sz="800" dirty="0"/>
          </a:p>
        </p:txBody>
      </p:sp>
      <p:cxnSp>
        <p:nvCxnSpPr>
          <p:cNvPr id="19" name="Gerade Verbindung 28">
            <a:extLst>
              <a:ext uri="{FF2B5EF4-FFF2-40B4-BE49-F238E27FC236}">
                <a16:creationId xmlns:a16="http://schemas.microsoft.com/office/drawing/2014/main" id="{C316816F-17C8-3DA2-2CF2-5E755B2902D4}"/>
              </a:ext>
            </a:extLst>
          </p:cNvPr>
          <p:cNvCxnSpPr>
            <a:cxnSpLocks/>
          </p:cNvCxnSpPr>
          <p:nvPr/>
        </p:nvCxnSpPr>
        <p:spPr>
          <a:xfrm>
            <a:off x="3635164" y="3599610"/>
            <a:ext cx="0" cy="415788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feld 13">
            <a:extLst>
              <a:ext uri="{FF2B5EF4-FFF2-40B4-BE49-F238E27FC236}">
                <a16:creationId xmlns:a16="http://schemas.microsoft.com/office/drawing/2014/main" id="{8D8D56C3-96D2-EE12-05E2-2E4D540B7F51}"/>
              </a:ext>
            </a:extLst>
          </p:cNvPr>
          <p:cNvSpPr txBox="1"/>
          <p:nvPr/>
        </p:nvSpPr>
        <p:spPr>
          <a:xfrm>
            <a:off x="2051767" y="2665212"/>
            <a:ext cx="109053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700" b="1" dirty="0"/>
              <a:t>Trigger:</a:t>
            </a:r>
          </a:p>
          <a:p>
            <a:pPr algn="l"/>
            <a:r>
              <a:rPr lang="de-DE" sz="700" dirty="0"/>
              <a:t>Technical </a:t>
            </a:r>
            <a:r>
              <a:rPr lang="de-DE" sz="700" dirty="0" err="1"/>
              <a:t>Advisor</a:t>
            </a:r>
            <a:r>
              <a:rPr lang="de-DE" sz="700" dirty="0"/>
              <a:t> </a:t>
            </a:r>
            <a:r>
              <a:rPr lang="de-DE" sz="700" dirty="0" err="1"/>
              <a:t>indicates</a:t>
            </a:r>
            <a:r>
              <a:rPr lang="de-DE" sz="700" dirty="0"/>
              <a:t> </a:t>
            </a:r>
            <a:r>
              <a:rPr lang="de-DE" sz="700" dirty="0" err="1"/>
              <a:t>that</a:t>
            </a:r>
            <a:r>
              <a:rPr lang="de-DE" sz="700" dirty="0"/>
              <a:t> a Data-</a:t>
            </a:r>
            <a:r>
              <a:rPr lang="de-DE" sz="700" dirty="0" err="1"/>
              <a:t>package</a:t>
            </a:r>
            <a:r>
              <a:rPr lang="de-DE" sz="700" dirty="0"/>
              <a:t> </a:t>
            </a:r>
            <a:r>
              <a:rPr lang="de-DE" sz="700" dirty="0" err="1"/>
              <a:t>has</a:t>
            </a:r>
            <a:r>
              <a:rPr lang="de-DE" sz="700" dirty="0"/>
              <a:t> been </a:t>
            </a:r>
            <a:r>
              <a:rPr lang="de-DE" sz="700" dirty="0" err="1"/>
              <a:t>submitted</a:t>
            </a:r>
            <a:r>
              <a:rPr lang="de-DE" sz="700" dirty="0"/>
              <a:t> and </a:t>
            </a:r>
            <a:r>
              <a:rPr lang="de-DE" sz="700" dirty="0" err="1"/>
              <a:t>discussed</a:t>
            </a:r>
            <a:r>
              <a:rPr lang="de-DE" sz="700" dirty="0"/>
              <a:t> in </a:t>
            </a:r>
            <a:r>
              <a:rPr lang="de-DE" sz="700" dirty="0" err="1"/>
              <a:t>the</a:t>
            </a:r>
            <a:r>
              <a:rPr lang="de-DE" sz="700" dirty="0"/>
              <a:t> PPDP </a:t>
            </a:r>
            <a:r>
              <a:rPr lang="de-DE" sz="900" b="1" dirty="0"/>
              <a:t>/ </a:t>
            </a:r>
            <a:r>
              <a:rPr lang="de-DE" sz="700" dirty="0" err="1"/>
              <a:t>RbM</a:t>
            </a:r>
            <a:r>
              <a:rPr lang="de-DE" sz="700" dirty="0"/>
              <a:t> </a:t>
            </a:r>
            <a:r>
              <a:rPr lang="de-DE" sz="700" dirty="0" err="1"/>
              <a:t>system</a:t>
            </a:r>
            <a:r>
              <a:rPr lang="de-DE" sz="700" dirty="0"/>
              <a:t> </a:t>
            </a:r>
            <a:r>
              <a:rPr lang="de-DE" sz="700" dirty="0" err="1"/>
              <a:t>indicates</a:t>
            </a:r>
            <a:r>
              <a:rPr lang="de-DE" sz="700" dirty="0"/>
              <a:t> </a:t>
            </a:r>
            <a:r>
              <a:rPr lang="de-DE" sz="700" dirty="0" err="1"/>
              <a:t>that</a:t>
            </a:r>
            <a:r>
              <a:rPr lang="de-DE" sz="700" dirty="0"/>
              <a:t> Data-</a:t>
            </a:r>
            <a:r>
              <a:rPr lang="de-DE" sz="700" dirty="0" err="1"/>
              <a:t>package</a:t>
            </a:r>
            <a:r>
              <a:rPr lang="de-DE" sz="700" dirty="0"/>
              <a:t> </a:t>
            </a:r>
            <a:r>
              <a:rPr lang="de-DE" sz="700" dirty="0" err="1"/>
              <a:t>is</a:t>
            </a:r>
            <a:r>
              <a:rPr lang="de-DE" sz="700" dirty="0"/>
              <a:t> due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253D0B-B0C3-A4C8-27C3-03CA80FAA7DE}"/>
              </a:ext>
            </a:extLst>
          </p:cNvPr>
          <p:cNvSpPr txBox="1"/>
          <p:nvPr/>
        </p:nvSpPr>
        <p:spPr>
          <a:xfrm>
            <a:off x="36418" y="401273"/>
            <a:ext cx="5245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Draw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up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measures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for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demand-driven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TVET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or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Employment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Promotion</a:t>
            </a:r>
            <a:endParaRPr lang="en-US" sz="1200" i="1" dirty="0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14D21417-3FFF-0938-AE69-8692DAEB657B}"/>
              </a:ext>
            </a:extLst>
          </p:cNvPr>
          <p:cNvGrpSpPr/>
          <p:nvPr/>
        </p:nvGrpSpPr>
        <p:grpSpPr>
          <a:xfrm>
            <a:off x="4644958" y="2048416"/>
            <a:ext cx="1596080" cy="2375913"/>
            <a:chOff x="8731282" y="2040660"/>
            <a:chExt cx="1596080" cy="2375913"/>
          </a:xfrm>
        </p:grpSpPr>
        <p:sp>
          <p:nvSpPr>
            <p:cNvPr id="5" name="Arrow: Chevron 4">
              <a:extLst>
                <a:ext uri="{FF2B5EF4-FFF2-40B4-BE49-F238E27FC236}">
                  <a16:creationId xmlns:a16="http://schemas.microsoft.com/office/drawing/2014/main" id="{58A96005-1FE8-930E-1CC7-57C3A6CE58B0}"/>
                </a:ext>
              </a:extLst>
            </p:cNvPr>
            <p:cNvSpPr/>
            <p:nvPr/>
          </p:nvSpPr>
          <p:spPr>
            <a:xfrm>
              <a:off x="8731282" y="2811351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20" name="TextBox 6">
              <a:extLst>
                <a:ext uri="{FF2B5EF4-FFF2-40B4-BE49-F238E27FC236}">
                  <a16:creationId xmlns:a16="http://schemas.microsoft.com/office/drawing/2014/main" id="{84F6E6CE-AE4C-4F3A-4CA6-7A6F911A5469}"/>
                </a:ext>
              </a:extLst>
            </p:cNvPr>
            <p:cNvSpPr txBox="1"/>
            <p:nvPr/>
          </p:nvSpPr>
          <p:spPr>
            <a:xfrm>
              <a:off x="8968297" y="2040660"/>
              <a:ext cx="88941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M&amp;E Officer</a:t>
              </a:r>
            </a:p>
          </p:txBody>
        </p:sp>
        <p:cxnSp>
          <p:nvCxnSpPr>
            <p:cNvPr id="21" name="Gerade Verbindung 36">
              <a:extLst>
                <a:ext uri="{FF2B5EF4-FFF2-40B4-BE49-F238E27FC236}">
                  <a16:creationId xmlns:a16="http://schemas.microsoft.com/office/drawing/2014/main" id="{CCADB4AC-F832-51D8-7D09-4B47C19BB739}"/>
                </a:ext>
              </a:extLst>
            </p:cNvPr>
            <p:cNvCxnSpPr/>
            <p:nvPr/>
          </p:nvCxnSpPr>
          <p:spPr>
            <a:xfrm>
              <a:off x="9419025" y="2324678"/>
              <a:ext cx="0" cy="46189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feld 37">
              <a:extLst>
                <a:ext uri="{FF2B5EF4-FFF2-40B4-BE49-F238E27FC236}">
                  <a16:creationId xmlns:a16="http://schemas.microsoft.com/office/drawing/2014/main" id="{69207838-7623-F5C6-CD80-CD72B580AABD}"/>
                </a:ext>
              </a:extLst>
            </p:cNvPr>
            <p:cNvSpPr txBox="1"/>
            <p:nvPr/>
          </p:nvSpPr>
          <p:spPr>
            <a:xfrm>
              <a:off x="9100838" y="2953024"/>
              <a:ext cx="1226524" cy="4388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de-DE" sz="800" b="1" dirty="0" err="1">
                  <a:solidFill>
                    <a:schemeClr val="bg1"/>
                  </a:solidFill>
                </a:rPr>
                <a:t>Entering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data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into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RbM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system</a:t>
              </a:r>
              <a:endParaRPr lang="de-DE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6">
              <a:extLst>
                <a:ext uri="{FF2B5EF4-FFF2-40B4-BE49-F238E27FC236}">
                  <a16:creationId xmlns:a16="http://schemas.microsoft.com/office/drawing/2014/main" id="{8B9F05F5-B737-7F21-E636-100D30AD97BC}"/>
                </a:ext>
              </a:extLst>
            </p:cNvPr>
            <p:cNvSpPr txBox="1"/>
            <p:nvPr/>
          </p:nvSpPr>
          <p:spPr>
            <a:xfrm>
              <a:off x="8848155" y="4078019"/>
              <a:ext cx="932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Upload on </a:t>
              </a:r>
              <a:r>
                <a:rPr lang="en-US" sz="800" dirty="0" err="1"/>
                <a:t>RbM</a:t>
              </a:r>
              <a:r>
                <a:rPr lang="en-US" sz="800" dirty="0"/>
                <a:t> system</a:t>
              </a:r>
            </a:p>
          </p:txBody>
        </p:sp>
        <p:cxnSp>
          <p:nvCxnSpPr>
            <p:cNvPr id="51" name="Gerade Verbindung 79">
              <a:extLst>
                <a:ext uri="{FF2B5EF4-FFF2-40B4-BE49-F238E27FC236}">
                  <a16:creationId xmlns:a16="http://schemas.microsoft.com/office/drawing/2014/main" id="{1DCBE27A-528C-6817-1E16-E890C5EA4D20}"/>
                </a:ext>
              </a:extLst>
            </p:cNvPr>
            <p:cNvCxnSpPr>
              <a:cxnSpLocks/>
            </p:cNvCxnSpPr>
            <p:nvPr/>
          </p:nvCxnSpPr>
          <p:spPr>
            <a:xfrm>
              <a:off x="9419025" y="3599610"/>
              <a:ext cx="0" cy="41578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99441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C444CA-6F7A-7767-DC38-610278E13A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7F5F25-EC89-0DF3-9224-EE2AB4A33C5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07096D-9649-65DB-CAAB-D4BF884A85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EFE325C-7D7A-C912-1958-1625923F3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C8F0A57-2423-552F-7C91-7C516E7ADB71}"/>
              </a:ext>
            </a:extLst>
          </p:cNvPr>
          <p:cNvCxnSpPr>
            <a:cxnSpLocks/>
          </p:cNvCxnSpPr>
          <p:nvPr/>
        </p:nvCxnSpPr>
        <p:spPr>
          <a:xfrm>
            <a:off x="9236" y="0"/>
            <a:ext cx="0" cy="61200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>
            <a:extLst>
              <a:ext uri="{FF2B5EF4-FFF2-40B4-BE49-F238E27FC236}">
                <a16:creationId xmlns:a16="http://schemas.microsoft.com/office/drawing/2014/main" id="{B3B1B441-1B1D-5BF3-29DA-2B7F9A88181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0430911"/>
              </p:ext>
            </p:extLst>
          </p:nvPr>
        </p:nvGraphicFramePr>
        <p:xfrm>
          <a:off x="2011971" y="2009862"/>
          <a:ext cx="8168056" cy="2838275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1450403">
                  <a:extLst>
                    <a:ext uri="{9D8B030D-6E8A-4147-A177-3AD203B41FA5}">
                      <a16:colId xmlns:a16="http://schemas.microsoft.com/office/drawing/2014/main" val="326522847"/>
                    </a:ext>
                  </a:extLst>
                </a:gridCol>
                <a:gridCol w="527829">
                  <a:extLst>
                    <a:ext uri="{9D8B030D-6E8A-4147-A177-3AD203B41FA5}">
                      <a16:colId xmlns:a16="http://schemas.microsoft.com/office/drawing/2014/main" val="571602059"/>
                    </a:ext>
                  </a:extLst>
                </a:gridCol>
                <a:gridCol w="603039">
                  <a:extLst>
                    <a:ext uri="{9D8B030D-6E8A-4147-A177-3AD203B41FA5}">
                      <a16:colId xmlns:a16="http://schemas.microsoft.com/office/drawing/2014/main" val="124353911"/>
                    </a:ext>
                  </a:extLst>
                </a:gridCol>
                <a:gridCol w="1939419">
                  <a:extLst>
                    <a:ext uri="{9D8B030D-6E8A-4147-A177-3AD203B41FA5}">
                      <a16:colId xmlns:a16="http://schemas.microsoft.com/office/drawing/2014/main" val="2985702930"/>
                    </a:ext>
                  </a:extLst>
                </a:gridCol>
                <a:gridCol w="946515">
                  <a:extLst>
                    <a:ext uri="{9D8B030D-6E8A-4147-A177-3AD203B41FA5}">
                      <a16:colId xmlns:a16="http://schemas.microsoft.com/office/drawing/2014/main" val="3559493168"/>
                    </a:ext>
                  </a:extLst>
                </a:gridCol>
                <a:gridCol w="1250448">
                  <a:extLst>
                    <a:ext uri="{9D8B030D-6E8A-4147-A177-3AD203B41FA5}">
                      <a16:colId xmlns:a16="http://schemas.microsoft.com/office/drawing/2014/main" val="1043538025"/>
                    </a:ext>
                  </a:extLst>
                </a:gridCol>
                <a:gridCol w="1450403">
                  <a:extLst>
                    <a:ext uri="{9D8B030D-6E8A-4147-A177-3AD203B41FA5}">
                      <a16:colId xmlns:a16="http://schemas.microsoft.com/office/drawing/2014/main" val="1625292666"/>
                    </a:ext>
                  </a:extLst>
                </a:gridCol>
              </a:tblGrid>
              <a:tr h="162052">
                <a:tc gridSpan="4">
                  <a:txBody>
                    <a:bodyPr/>
                    <a:lstStyle/>
                    <a:p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Process Name</a:t>
                      </a:r>
                    </a:p>
                  </a:txBody>
                  <a:tcPr marL="43875" marR="21938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de-DE" sz="900" b="0">
                          <a:solidFill>
                            <a:schemeClr val="bg1"/>
                          </a:solidFill>
                        </a:rPr>
                        <a:t>Process Owner</a:t>
                      </a:r>
                      <a:endParaRPr lang="de-DE" sz="900"/>
                    </a:p>
                  </a:txBody>
                  <a:tcPr marL="43875" marR="21938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8800962"/>
                  </a:ext>
                </a:extLst>
              </a:tr>
              <a:tr h="218481">
                <a:tc gridSpan="4">
                  <a:txBody>
                    <a:bodyPr/>
                    <a:lstStyle/>
                    <a:p>
                      <a:r>
                        <a:rPr lang="de-DE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Draw </a:t>
                      </a:r>
                      <a:r>
                        <a:rPr lang="de-DE" sz="9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up</a:t>
                      </a:r>
                      <a:r>
                        <a:rPr lang="de-DE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measures</a:t>
                      </a:r>
                      <a:r>
                        <a:rPr lang="de-DE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demand-driven</a:t>
                      </a:r>
                      <a:r>
                        <a:rPr lang="de-DE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TVET </a:t>
                      </a:r>
                      <a:r>
                        <a:rPr lang="de-DE" sz="9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or</a:t>
                      </a:r>
                      <a:r>
                        <a:rPr lang="de-DE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Employment</a:t>
                      </a:r>
                      <a:r>
                        <a:rPr lang="de-DE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Promotion</a:t>
                      </a:r>
                      <a:endParaRPr lang="de-DE" sz="9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libri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de-DE" sz="9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M&amp;E Officer</a:t>
                      </a:r>
                      <a:endParaRPr lang="de-DE" sz="900" dirty="0"/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483050"/>
                  </a:ext>
                </a:extLst>
              </a:tr>
              <a:tr h="162052">
                <a:tc gridSpan="7">
                  <a:txBody>
                    <a:bodyPr/>
                    <a:lstStyle/>
                    <a:p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Purpose of Process</a:t>
                      </a:r>
                    </a:p>
                  </a:txBody>
                  <a:tcPr marL="55721" marR="43875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1192663"/>
                  </a:ext>
                </a:extLst>
              </a:tr>
              <a:tr h="45143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This process aims to count the number of data packages/analyses that has been up for discussion during a PPDP session</a:t>
                      </a:r>
                      <a:endParaRPr lang="de-DE" sz="9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0825790"/>
                  </a:ext>
                </a:extLst>
              </a:tr>
              <a:tr h="162052"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Input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Supplier of Input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de-DE" sz="1000" b="0" dirty="0">
                        <a:solidFill>
                          <a:schemeClr val="bg1"/>
                        </a:solidFill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Main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Activities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/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steps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l">
                        <a:buNone/>
                      </a:pPr>
                      <a:endParaRPr lang="de-DE" sz="1000" b="0" dirty="0">
                        <a:solidFill>
                          <a:schemeClr val="bg1"/>
                        </a:solidFill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Output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Recipient of Output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251272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Information via email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accompanying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documents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RbM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system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Information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to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M&amp;E Officer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that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a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data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package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was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discussed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during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the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PPDP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dirty="0"/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Completed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documents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386255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Completed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documents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Entering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RbM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system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Data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entered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into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RbM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system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GIZ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project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team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(and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project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partners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)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338037"/>
                  </a:ext>
                </a:extLst>
              </a:tr>
              <a:tr h="16205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IT-System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Roles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458398"/>
                  </a:ext>
                </a:extLst>
              </a:tr>
              <a:tr h="26669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RbM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system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in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excel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format</a:t>
                      </a:r>
                      <a:endParaRPr lang="de-DE" sz="9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Owner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commissioning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Manager = M&amp;E Officer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Manager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implementation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M&amp;E Officer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Employee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contributing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specified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tasks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260065"/>
                  </a:ext>
                </a:extLst>
              </a:tr>
              <a:tr h="1620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kern="1200" noProof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Potential for Improvement</a:t>
                      </a:r>
                    </a:p>
                  </a:txBody>
                  <a:tcPr marL="27000" marR="27000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accent1"/>
                      </a:solidFill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Indicators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27000" marR="27000" marT="0" marB="0">
                    <a:lnL w="12700">
                      <a:solidFill>
                        <a:schemeClr val="accent1"/>
                      </a:solidFill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045685"/>
                  </a:ext>
                </a:extLst>
              </a:tr>
              <a:tr h="23087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900" b="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0" marB="2786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4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members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once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a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year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by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September 2026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27860" marB="2786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4003259"/>
                  </a:ext>
                </a:extLst>
              </a:tr>
            </a:tbl>
          </a:graphicData>
        </a:graphic>
      </p:graphicFrame>
      <p:sp>
        <p:nvSpPr>
          <p:cNvPr id="11" name="Titel 1">
            <a:extLst>
              <a:ext uri="{FF2B5EF4-FFF2-40B4-BE49-F238E27FC236}">
                <a16:creationId xmlns:a16="http://schemas.microsoft.com/office/drawing/2014/main" id="{127D4709-38F1-65D8-3152-199C053AC0DD}"/>
              </a:ext>
            </a:extLst>
          </p:cNvPr>
          <p:cNvSpPr txBox="1">
            <a:spLocks/>
          </p:cNvSpPr>
          <p:nvPr/>
        </p:nvSpPr>
        <p:spPr>
          <a:xfrm>
            <a:off x="177659" y="256187"/>
            <a:ext cx="3444504" cy="29717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Profile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M&amp;E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process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Output 1.2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7A0527E-77C8-A1C7-EBE5-DD3C55A198A2}"/>
              </a:ext>
            </a:extLst>
          </p:cNvPr>
          <p:cNvSpPr txBox="1"/>
          <p:nvPr/>
        </p:nvSpPr>
        <p:spPr>
          <a:xfrm>
            <a:off x="63599" y="421447"/>
            <a:ext cx="5245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Draw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up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measures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for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demand-driven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TVET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or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Employment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Promotion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693154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09501B-48A9-0D95-ACC4-175F30E00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DCA1D30-E6CA-4BC1-612D-469DFD2359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7EC69B-624D-B1E3-003F-5E393045DE2E}"/>
              </a:ext>
            </a:extLst>
          </p:cNvPr>
          <p:cNvSpPr/>
          <p:nvPr/>
        </p:nvSpPr>
        <p:spPr>
          <a:xfrm rot="16200000">
            <a:off x="1979778" y="2148193"/>
            <a:ext cx="917098" cy="32575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/>
              <a:t>Who? </a:t>
            </a:r>
            <a:r>
              <a:rPr lang="de-DE" sz="900" dirty="0" err="1"/>
              <a:t>Responsibility</a:t>
            </a:r>
            <a:endParaRPr lang="en-US" sz="9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2B94039-7E46-5CB3-C587-FCB6AE984BDF}"/>
              </a:ext>
            </a:extLst>
          </p:cNvPr>
          <p:cNvSpPr/>
          <p:nvPr/>
        </p:nvSpPr>
        <p:spPr>
          <a:xfrm rot="16200000">
            <a:off x="1658500" y="4521905"/>
            <a:ext cx="1572841" cy="32575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/>
              <a:t>What/Ressources</a:t>
            </a:r>
            <a:endParaRPr lang="en-US" sz="900" dirty="0"/>
          </a:p>
        </p:txBody>
      </p:sp>
      <p:pic>
        <p:nvPicPr>
          <p:cNvPr id="13" name="Graphic 12" descr="Badge Tick with solid fill">
            <a:extLst>
              <a:ext uri="{FF2B5EF4-FFF2-40B4-BE49-F238E27FC236}">
                <a16:creationId xmlns:a16="http://schemas.microsoft.com/office/drawing/2014/main" id="{10006C23-DE7A-57FA-57BB-DEBAA50992D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64639" y="3143452"/>
            <a:ext cx="395419" cy="39541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B087948-F856-A9BC-10F3-700F2729E388}"/>
              </a:ext>
            </a:extLst>
          </p:cNvPr>
          <p:cNvSpPr/>
          <p:nvPr/>
        </p:nvSpPr>
        <p:spPr>
          <a:xfrm>
            <a:off x="2601205" y="1852521"/>
            <a:ext cx="7142504" cy="916038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E6B70-6A48-5567-31E4-9EE1B4E4A442}"/>
              </a:ext>
            </a:extLst>
          </p:cNvPr>
          <p:cNvSpPr/>
          <p:nvPr/>
        </p:nvSpPr>
        <p:spPr>
          <a:xfrm>
            <a:off x="2607798" y="3888206"/>
            <a:ext cx="7142504" cy="1572841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678FF83B-567E-63E3-95A2-D7834D282BCD}"/>
              </a:ext>
            </a:extLst>
          </p:cNvPr>
          <p:cNvSpPr txBox="1">
            <a:spLocks/>
          </p:cNvSpPr>
          <p:nvPr/>
        </p:nvSpPr>
        <p:spPr>
          <a:xfrm>
            <a:off x="164215" y="244347"/>
            <a:ext cx="4396485" cy="2302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Activities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/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steps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M&amp;E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process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Output 2.1 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05870C5-AEAA-F0A7-842D-C6B660BD01C2}"/>
              </a:ext>
            </a:extLst>
          </p:cNvPr>
          <p:cNvSpPr/>
          <p:nvPr/>
        </p:nvSpPr>
        <p:spPr>
          <a:xfrm>
            <a:off x="1852902" y="2774742"/>
            <a:ext cx="1224000" cy="1116490"/>
          </a:xfrm>
          <a:prstGeom prst="ellipse">
            <a:avLst/>
          </a:prstGeom>
          <a:noFill/>
          <a:ln>
            <a:solidFill>
              <a:srgbClr val="017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2710B1DA-3C9E-8972-144D-1CD544F1C934}"/>
              </a:ext>
            </a:extLst>
          </p:cNvPr>
          <p:cNvGrpSpPr/>
          <p:nvPr/>
        </p:nvGrpSpPr>
        <p:grpSpPr>
          <a:xfrm>
            <a:off x="3023752" y="2199218"/>
            <a:ext cx="1576888" cy="2990016"/>
            <a:chOff x="2847220" y="2153157"/>
            <a:chExt cx="1576888" cy="2990016"/>
          </a:xfrm>
        </p:grpSpPr>
        <p:sp>
          <p:nvSpPr>
            <p:cNvPr id="12" name="Arrow: Chevron 11">
              <a:extLst>
                <a:ext uri="{FF2B5EF4-FFF2-40B4-BE49-F238E27FC236}">
                  <a16:creationId xmlns:a16="http://schemas.microsoft.com/office/drawing/2014/main" id="{A2E3CE96-CBDA-66CD-A969-9A846E4D1F91}"/>
                </a:ext>
              </a:extLst>
            </p:cNvPr>
            <p:cNvSpPr/>
            <p:nvPr/>
          </p:nvSpPr>
          <p:spPr>
            <a:xfrm>
              <a:off x="2847220" y="2938288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3A2CBA8-7151-5D05-9F76-4860E4BA0F51}"/>
                </a:ext>
              </a:extLst>
            </p:cNvPr>
            <p:cNvSpPr txBox="1"/>
            <p:nvPr/>
          </p:nvSpPr>
          <p:spPr>
            <a:xfrm>
              <a:off x="2995740" y="2153157"/>
              <a:ext cx="104518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Technical Advisor</a:t>
              </a:r>
            </a:p>
          </p:txBody>
        </p:sp>
        <p:sp>
          <p:nvSpPr>
            <p:cNvPr id="19" name="Textfeld 14">
              <a:extLst>
                <a:ext uri="{FF2B5EF4-FFF2-40B4-BE49-F238E27FC236}">
                  <a16:creationId xmlns:a16="http://schemas.microsoft.com/office/drawing/2014/main" id="{0A193EB4-359D-E0D5-9C2F-A1BF4E464B6F}"/>
                </a:ext>
              </a:extLst>
            </p:cNvPr>
            <p:cNvSpPr txBox="1"/>
            <p:nvPr/>
          </p:nvSpPr>
          <p:spPr>
            <a:xfrm>
              <a:off x="3153756" y="3071833"/>
              <a:ext cx="11797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spcBef>
                  <a:spcPts val="300"/>
                </a:spcBef>
                <a:spcAft>
                  <a:spcPts val="300"/>
                </a:spcAft>
              </a:pPr>
              <a:r>
                <a:rPr lang="de-DE" sz="800" b="1" dirty="0" err="1">
                  <a:solidFill>
                    <a:schemeClr val="bg1"/>
                  </a:solidFill>
                </a:rPr>
                <a:t>Notifies</a:t>
              </a:r>
              <a:r>
                <a:rPr lang="de-DE" sz="800" b="1" dirty="0">
                  <a:solidFill>
                    <a:schemeClr val="bg1"/>
                  </a:solidFill>
                </a:rPr>
                <a:t> M&amp;E </a:t>
              </a:r>
              <a:r>
                <a:rPr lang="de-DE" sz="800" b="1" dirty="0" err="1">
                  <a:solidFill>
                    <a:schemeClr val="bg1"/>
                  </a:solidFill>
                </a:rPr>
                <a:t>of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ToT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activity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for</a:t>
              </a:r>
              <a:r>
                <a:rPr lang="de-DE" sz="800" b="1" dirty="0">
                  <a:solidFill>
                    <a:schemeClr val="bg1"/>
                  </a:solidFill>
                </a:rPr>
                <a:t> TVET </a:t>
              </a:r>
              <a:r>
                <a:rPr lang="de-DE" sz="800" b="1" dirty="0" err="1">
                  <a:solidFill>
                    <a:schemeClr val="bg1"/>
                  </a:solidFill>
                </a:rPr>
                <a:t>staff</a:t>
              </a:r>
              <a:endParaRPr lang="de-DE" sz="8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0" name="Gerade Verbindung 26">
              <a:extLst>
                <a:ext uri="{FF2B5EF4-FFF2-40B4-BE49-F238E27FC236}">
                  <a16:creationId xmlns:a16="http://schemas.microsoft.com/office/drawing/2014/main" id="{E0101138-4750-3339-DFB9-9FDC145778F4}"/>
                </a:ext>
              </a:extLst>
            </p:cNvPr>
            <p:cNvCxnSpPr/>
            <p:nvPr/>
          </p:nvCxnSpPr>
          <p:spPr>
            <a:xfrm>
              <a:off x="3558597" y="2435282"/>
              <a:ext cx="0" cy="46189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6">
              <a:extLst>
                <a:ext uri="{FF2B5EF4-FFF2-40B4-BE49-F238E27FC236}">
                  <a16:creationId xmlns:a16="http://schemas.microsoft.com/office/drawing/2014/main" id="{758B07C6-1A5B-4B1C-59D2-8CD074FAD11B}"/>
                </a:ext>
              </a:extLst>
            </p:cNvPr>
            <p:cNvSpPr txBox="1"/>
            <p:nvPr/>
          </p:nvSpPr>
          <p:spPr>
            <a:xfrm>
              <a:off x="3038977" y="4189066"/>
              <a:ext cx="129450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TA  fills Activity tracker and informs M&amp;E Unit of activity via email.</a:t>
              </a:r>
            </a:p>
            <a:p>
              <a:pPr algn="l"/>
              <a:r>
                <a:rPr lang="en-US" sz="800" dirty="0"/>
                <a:t>Coherence of activity can be checked with M&amp;E Unit if necessary. </a:t>
              </a:r>
            </a:p>
            <a:p>
              <a:pPr algn="l"/>
              <a:endParaRPr lang="en-US" sz="800" dirty="0"/>
            </a:p>
          </p:txBody>
        </p:sp>
        <p:cxnSp>
          <p:nvCxnSpPr>
            <p:cNvPr id="22" name="Gerade Verbindung 28">
              <a:extLst>
                <a:ext uri="{FF2B5EF4-FFF2-40B4-BE49-F238E27FC236}">
                  <a16:creationId xmlns:a16="http://schemas.microsoft.com/office/drawing/2014/main" id="{F26D6CE4-9467-0F93-BB61-94BBF684546D}"/>
                </a:ext>
              </a:extLst>
            </p:cNvPr>
            <p:cNvCxnSpPr>
              <a:cxnSpLocks/>
            </p:cNvCxnSpPr>
            <p:nvPr/>
          </p:nvCxnSpPr>
          <p:spPr>
            <a:xfrm>
              <a:off x="3565384" y="3730529"/>
              <a:ext cx="0" cy="41578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45C276C-788A-B061-C3CF-6712BE36852C}"/>
              </a:ext>
            </a:extLst>
          </p:cNvPr>
          <p:cNvGrpSpPr/>
          <p:nvPr/>
        </p:nvGrpSpPr>
        <p:grpSpPr>
          <a:xfrm>
            <a:off x="4549521" y="2194292"/>
            <a:ext cx="1576888" cy="2597035"/>
            <a:chOff x="7060380" y="2148231"/>
            <a:chExt cx="1576888" cy="2597035"/>
          </a:xfrm>
        </p:grpSpPr>
        <p:sp>
          <p:nvSpPr>
            <p:cNvPr id="38" name="Arrow: Chevron 4">
              <a:extLst>
                <a:ext uri="{FF2B5EF4-FFF2-40B4-BE49-F238E27FC236}">
                  <a16:creationId xmlns:a16="http://schemas.microsoft.com/office/drawing/2014/main" id="{CA5D39D2-A17F-AADC-9907-702D3294E769}"/>
                </a:ext>
              </a:extLst>
            </p:cNvPr>
            <p:cNvSpPr/>
            <p:nvPr/>
          </p:nvSpPr>
          <p:spPr>
            <a:xfrm>
              <a:off x="7060380" y="2938288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39" name="Textfeld 75">
              <a:extLst>
                <a:ext uri="{FF2B5EF4-FFF2-40B4-BE49-F238E27FC236}">
                  <a16:creationId xmlns:a16="http://schemas.microsoft.com/office/drawing/2014/main" id="{39270E0B-A636-C400-E534-1E3E0F64A92A}"/>
                </a:ext>
              </a:extLst>
            </p:cNvPr>
            <p:cNvSpPr txBox="1"/>
            <p:nvPr/>
          </p:nvSpPr>
          <p:spPr>
            <a:xfrm>
              <a:off x="7448139" y="3003980"/>
              <a:ext cx="10269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300"/>
                </a:spcBef>
                <a:spcAft>
                  <a:spcPts val="300"/>
                </a:spcAft>
              </a:pPr>
              <a:r>
                <a:rPr lang="en-US" sz="800" b="1" dirty="0">
                  <a:solidFill>
                    <a:schemeClr val="bg1"/>
                  </a:solidFill>
                </a:rPr>
                <a:t>Fills &amp; submits tool, accompanying documents</a:t>
              </a:r>
              <a:endParaRPr lang="de-DE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6">
              <a:extLst>
                <a:ext uri="{FF2B5EF4-FFF2-40B4-BE49-F238E27FC236}">
                  <a16:creationId xmlns:a16="http://schemas.microsoft.com/office/drawing/2014/main" id="{298B90B6-A8F9-3BD7-E93C-6BCD86940860}"/>
                </a:ext>
              </a:extLst>
            </p:cNvPr>
            <p:cNvSpPr txBox="1"/>
            <p:nvPr/>
          </p:nvSpPr>
          <p:spPr>
            <a:xfrm>
              <a:off x="7261462" y="2148231"/>
              <a:ext cx="98897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Technical Advisor</a:t>
              </a:r>
            </a:p>
          </p:txBody>
        </p:sp>
        <p:cxnSp>
          <p:nvCxnSpPr>
            <p:cNvPr id="41" name="Gerade Verbindung 77">
              <a:extLst>
                <a:ext uri="{FF2B5EF4-FFF2-40B4-BE49-F238E27FC236}">
                  <a16:creationId xmlns:a16="http://schemas.microsoft.com/office/drawing/2014/main" id="{58BC4443-ADCD-8E98-398B-42A4F4020B48}"/>
                </a:ext>
              </a:extLst>
            </p:cNvPr>
            <p:cNvCxnSpPr/>
            <p:nvPr/>
          </p:nvCxnSpPr>
          <p:spPr>
            <a:xfrm>
              <a:off x="7737967" y="2435281"/>
              <a:ext cx="0" cy="46189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6">
              <a:extLst>
                <a:ext uri="{FF2B5EF4-FFF2-40B4-BE49-F238E27FC236}">
                  <a16:creationId xmlns:a16="http://schemas.microsoft.com/office/drawing/2014/main" id="{BEF57811-D8F1-05AF-B1A8-63606331BEED}"/>
                </a:ext>
              </a:extLst>
            </p:cNvPr>
            <p:cNvSpPr txBox="1"/>
            <p:nvPr/>
          </p:nvSpPr>
          <p:spPr>
            <a:xfrm>
              <a:off x="7293366" y="4160491"/>
              <a:ext cx="11527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Completes and returns filled tool, accompanying documents (</a:t>
              </a:r>
              <a:r>
                <a:rPr lang="en-US" sz="800" dirty="0" err="1"/>
                <a:t>MoV</a:t>
              </a:r>
              <a:r>
                <a:rPr lang="en-US" sz="800" dirty="0"/>
                <a:t>)</a:t>
              </a:r>
            </a:p>
          </p:txBody>
        </p:sp>
        <p:cxnSp>
          <p:nvCxnSpPr>
            <p:cNvPr id="43" name="Gerade Verbindung 79">
              <a:extLst>
                <a:ext uri="{FF2B5EF4-FFF2-40B4-BE49-F238E27FC236}">
                  <a16:creationId xmlns:a16="http://schemas.microsoft.com/office/drawing/2014/main" id="{3F31041B-B76F-1F9A-9014-7C064BBACD60}"/>
                </a:ext>
              </a:extLst>
            </p:cNvPr>
            <p:cNvCxnSpPr>
              <a:cxnSpLocks/>
            </p:cNvCxnSpPr>
            <p:nvPr/>
          </p:nvCxnSpPr>
          <p:spPr>
            <a:xfrm>
              <a:off x="7755949" y="3729359"/>
              <a:ext cx="0" cy="415788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feld 13">
            <a:extLst>
              <a:ext uri="{FF2B5EF4-FFF2-40B4-BE49-F238E27FC236}">
                <a16:creationId xmlns:a16="http://schemas.microsoft.com/office/drawing/2014/main" id="{5AAE9CF5-604A-F7C6-7D24-6FE80CD01BCE}"/>
              </a:ext>
            </a:extLst>
          </p:cNvPr>
          <p:cNvSpPr txBox="1"/>
          <p:nvPr/>
        </p:nvSpPr>
        <p:spPr>
          <a:xfrm>
            <a:off x="2023635" y="2848023"/>
            <a:ext cx="959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b="1" dirty="0"/>
              <a:t>Trigger:</a:t>
            </a:r>
          </a:p>
          <a:p>
            <a:pPr algn="l"/>
            <a:r>
              <a:rPr lang="de-DE" sz="800" dirty="0"/>
              <a:t>Technical </a:t>
            </a:r>
            <a:r>
              <a:rPr lang="de-DE" sz="800" dirty="0" err="1"/>
              <a:t>Advisor</a:t>
            </a:r>
            <a:r>
              <a:rPr lang="de-DE" sz="800" dirty="0"/>
              <a:t> </a:t>
            </a:r>
            <a:r>
              <a:rPr lang="de-DE" sz="800" dirty="0" err="1"/>
              <a:t>reports</a:t>
            </a:r>
            <a:r>
              <a:rPr lang="de-DE" sz="800" dirty="0"/>
              <a:t> </a:t>
            </a:r>
            <a:r>
              <a:rPr lang="de-DE" sz="800" dirty="0" err="1"/>
              <a:t>that</a:t>
            </a:r>
            <a:r>
              <a:rPr lang="de-DE" sz="800" dirty="0"/>
              <a:t> a </a:t>
            </a:r>
            <a:r>
              <a:rPr lang="de-DE" sz="800" dirty="0" err="1"/>
              <a:t>ToT</a:t>
            </a:r>
            <a:r>
              <a:rPr lang="de-DE" sz="800" dirty="0"/>
              <a:t> </a:t>
            </a:r>
            <a:r>
              <a:rPr lang="de-DE" sz="800" dirty="0" err="1"/>
              <a:t>activity</a:t>
            </a:r>
            <a:r>
              <a:rPr lang="de-DE" sz="800" dirty="0"/>
              <a:t> </a:t>
            </a:r>
            <a:r>
              <a:rPr lang="de-DE" sz="800" dirty="0" err="1"/>
              <a:t>is</a:t>
            </a:r>
            <a:r>
              <a:rPr lang="de-DE" sz="800" dirty="0"/>
              <a:t> </a:t>
            </a:r>
            <a:r>
              <a:rPr lang="de-DE" sz="800" dirty="0" err="1"/>
              <a:t>scheduled</a:t>
            </a:r>
            <a:r>
              <a:rPr lang="de-DE" sz="800" dirty="0"/>
              <a:t> </a:t>
            </a:r>
            <a:r>
              <a:rPr lang="de-DE" sz="800" dirty="0" err="1"/>
              <a:t>to</a:t>
            </a:r>
            <a:r>
              <a:rPr lang="de-DE" sz="800" dirty="0"/>
              <a:t>  </a:t>
            </a:r>
            <a:r>
              <a:rPr lang="de-DE" sz="800" dirty="0" err="1"/>
              <a:t>take</a:t>
            </a:r>
            <a:r>
              <a:rPr lang="de-DE" sz="800" dirty="0"/>
              <a:t> </a:t>
            </a:r>
            <a:r>
              <a:rPr lang="de-DE" sz="800" dirty="0" err="1"/>
              <a:t>place</a:t>
            </a:r>
            <a:r>
              <a:rPr lang="de-DE" sz="800" dirty="0"/>
              <a:t> 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078F7313-7A9B-375F-C724-08441BB4BCA6}"/>
              </a:ext>
            </a:extLst>
          </p:cNvPr>
          <p:cNvCxnSpPr>
            <a:cxnSpLocks/>
          </p:cNvCxnSpPr>
          <p:nvPr/>
        </p:nvCxnSpPr>
        <p:spPr>
          <a:xfrm>
            <a:off x="9236" y="0"/>
            <a:ext cx="0" cy="61200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5EB61BF-E703-C917-F7AA-212993AB9805}"/>
              </a:ext>
            </a:extLst>
          </p:cNvPr>
          <p:cNvSpPr txBox="1"/>
          <p:nvPr/>
        </p:nvSpPr>
        <p:spPr>
          <a:xfrm>
            <a:off x="73588" y="413695"/>
            <a:ext cx="63077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No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. </a:t>
            </a:r>
            <a:r>
              <a:rPr lang="de-DE" sz="1200" i="1" dirty="0" err="1">
                <a:solidFill>
                  <a:srgbClr val="C00000"/>
                </a:solidFill>
              </a:rPr>
              <a:t>o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f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TVET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teachers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trained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to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improve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quality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education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accordance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with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NOS</a:t>
            </a:r>
            <a:endParaRPr lang="en-US" sz="1200" i="1" dirty="0"/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4715765-36C3-E874-9C0C-6DEEEA820022}"/>
              </a:ext>
            </a:extLst>
          </p:cNvPr>
          <p:cNvGrpSpPr/>
          <p:nvPr/>
        </p:nvGrpSpPr>
        <p:grpSpPr>
          <a:xfrm>
            <a:off x="6075966" y="2194292"/>
            <a:ext cx="1576888" cy="2373706"/>
            <a:chOff x="8475040" y="2148231"/>
            <a:chExt cx="1576888" cy="2373706"/>
          </a:xfrm>
        </p:grpSpPr>
        <p:sp>
          <p:nvSpPr>
            <p:cNvPr id="9" name="Arrow: Chevron 4">
              <a:extLst>
                <a:ext uri="{FF2B5EF4-FFF2-40B4-BE49-F238E27FC236}">
                  <a16:creationId xmlns:a16="http://schemas.microsoft.com/office/drawing/2014/main" id="{E11E90C1-209A-730D-41AE-387FCD74F4DB}"/>
                </a:ext>
              </a:extLst>
            </p:cNvPr>
            <p:cNvSpPr/>
            <p:nvPr/>
          </p:nvSpPr>
          <p:spPr>
            <a:xfrm>
              <a:off x="8475040" y="2930532"/>
              <a:ext cx="1576888" cy="773578"/>
            </a:xfrm>
            <a:prstGeom prst="chevron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23" name="TextBox 6">
              <a:extLst>
                <a:ext uri="{FF2B5EF4-FFF2-40B4-BE49-F238E27FC236}">
                  <a16:creationId xmlns:a16="http://schemas.microsoft.com/office/drawing/2014/main" id="{00C68F99-363B-48DB-3B0A-130CCE79BA61}"/>
                </a:ext>
              </a:extLst>
            </p:cNvPr>
            <p:cNvSpPr txBox="1"/>
            <p:nvPr/>
          </p:nvSpPr>
          <p:spPr>
            <a:xfrm>
              <a:off x="8746257" y="2148231"/>
              <a:ext cx="88941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M&amp;E Officer</a:t>
              </a:r>
            </a:p>
          </p:txBody>
        </p:sp>
        <p:cxnSp>
          <p:nvCxnSpPr>
            <p:cNvPr id="24" name="Gerade Verbindung 36">
              <a:extLst>
                <a:ext uri="{FF2B5EF4-FFF2-40B4-BE49-F238E27FC236}">
                  <a16:creationId xmlns:a16="http://schemas.microsoft.com/office/drawing/2014/main" id="{9E862BC1-1ACF-1C33-367C-34923DF28EEF}"/>
                </a:ext>
              </a:extLst>
            </p:cNvPr>
            <p:cNvCxnSpPr/>
            <p:nvPr/>
          </p:nvCxnSpPr>
          <p:spPr>
            <a:xfrm>
              <a:off x="9166983" y="2468635"/>
              <a:ext cx="0" cy="461897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feld 37">
              <a:extLst>
                <a:ext uri="{FF2B5EF4-FFF2-40B4-BE49-F238E27FC236}">
                  <a16:creationId xmlns:a16="http://schemas.microsoft.com/office/drawing/2014/main" id="{A621E1C1-A7CE-10A1-616E-F07F95591645}"/>
                </a:ext>
              </a:extLst>
            </p:cNvPr>
            <p:cNvSpPr txBox="1"/>
            <p:nvPr/>
          </p:nvSpPr>
          <p:spPr>
            <a:xfrm>
              <a:off x="8851936" y="3064269"/>
              <a:ext cx="11227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de-DE" sz="800" b="1" dirty="0" err="1">
                  <a:solidFill>
                    <a:schemeClr val="bg1"/>
                  </a:solidFill>
                </a:rPr>
                <a:t>Validates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completeness</a:t>
              </a:r>
              <a:r>
                <a:rPr lang="de-DE" sz="800" b="1" dirty="0">
                  <a:solidFill>
                    <a:schemeClr val="bg1"/>
                  </a:solidFill>
                </a:rPr>
                <a:t> and </a:t>
              </a:r>
              <a:r>
                <a:rPr lang="de-DE" sz="800" b="1" dirty="0" err="1">
                  <a:solidFill>
                    <a:schemeClr val="bg1"/>
                  </a:solidFill>
                </a:rPr>
                <a:t>enters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into</a:t>
              </a:r>
              <a:r>
                <a:rPr lang="de-DE" sz="800" b="1" dirty="0">
                  <a:solidFill>
                    <a:schemeClr val="bg1"/>
                  </a:solidFill>
                </a:rPr>
                <a:t> </a:t>
              </a:r>
              <a:r>
                <a:rPr lang="de-DE" sz="800" b="1" dirty="0" err="1">
                  <a:solidFill>
                    <a:schemeClr val="bg1"/>
                  </a:solidFill>
                </a:rPr>
                <a:t>RbM</a:t>
              </a:r>
              <a:endParaRPr lang="de-DE" sz="800" b="1" dirty="0">
                <a:solidFill>
                  <a:schemeClr val="bg1"/>
                </a:solidFill>
              </a:endParaRPr>
            </a:p>
          </p:txBody>
        </p:sp>
        <p:sp>
          <p:nvSpPr>
            <p:cNvPr id="52" name="TextBox 6">
              <a:extLst>
                <a:ext uri="{FF2B5EF4-FFF2-40B4-BE49-F238E27FC236}">
                  <a16:creationId xmlns:a16="http://schemas.microsoft.com/office/drawing/2014/main" id="{95D73A80-A61A-F63D-8836-2892D017222D}"/>
                </a:ext>
              </a:extLst>
            </p:cNvPr>
            <p:cNvSpPr txBox="1"/>
            <p:nvPr/>
          </p:nvSpPr>
          <p:spPr>
            <a:xfrm>
              <a:off x="8797151" y="4183383"/>
              <a:ext cx="932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dirty="0"/>
                <a:t>Upload on </a:t>
              </a:r>
              <a:r>
                <a:rPr lang="en-US" sz="800" dirty="0" err="1"/>
                <a:t>RbM</a:t>
              </a:r>
              <a:r>
                <a:rPr lang="en-US" sz="800" dirty="0"/>
                <a:t> system</a:t>
              </a:r>
            </a:p>
          </p:txBody>
        </p:sp>
        <p:cxnSp>
          <p:nvCxnSpPr>
            <p:cNvPr id="54" name="Gerade Verbindung 48">
              <a:extLst>
                <a:ext uri="{FF2B5EF4-FFF2-40B4-BE49-F238E27FC236}">
                  <a16:creationId xmlns:a16="http://schemas.microsoft.com/office/drawing/2014/main" id="{5AD53213-4033-275A-E3BB-B1DF247E0C1F}"/>
                </a:ext>
              </a:extLst>
            </p:cNvPr>
            <p:cNvCxnSpPr>
              <a:cxnSpLocks/>
            </p:cNvCxnSpPr>
            <p:nvPr/>
          </p:nvCxnSpPr>
          <p:spPr>
            <a:xfrm>
              <a:off x="9209317" y="3720199"/>
              <a:ext cx="0" cy="468193"/>
            </a:xfrm>
            <a:prstGeom prst="line">
              <a:avLst/>
            </a:prstGeom>
            <a:ln w="95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99657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DC7CB-043F-F9CA-DFC9-D8D4266754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72DDFE-290A-61F7-9C8E-58D671D24B3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3F831D-A07E-F54F-734F-6BBEF91D370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3CE378AA-6193-C2AC-660A-B5D7C831011B}"/>
              </a:ext>
            </a:extLst>
          </p:cNvPr>
          <p:cNvSpPr txBox="1">
            <a:spLocks/>
          </p:cNvSpPr>
          <p:nvPr/>
        </p:nvSpPr>
        <p:spPr>
          <a:xfrm>
            <a:off x="177659" y="223916"/>
            <a:ext cx="3467631" cy="29534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Profile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M&amp;E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process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Output 2.1 </a:t>
            </a:r>
          </a:p>
        </p:txBody>
      </p:sp>
      <p:graphicFrame>
        <p:nvGraphicFramePr>
          <p:cNvPr id="10" name="Inhaltsplatzhalter 6">
            <a:extLst>
              <a:ext uri="{FF2B5EF4-FFF2-40B4-BE49-F238E27FC236}">
                <a16:creationId xmlns:a16="http://schemas.microsoft.com/office/drawing/2014/main" id="{741DF453-3B75-2662-3BCA-1E346704679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1801771"/>
              </p:ext>
            </p:extLst>
          </p:nvPr>
        </p:nvGraphicFramePr>
        <p:xfrm>
          <a:off x="2122807" y="1309059"/>
          <a:ext cx="8168056" cy="3579797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1450403">
                  <a:extLst>
                    <a:ext uri="{9D8B030D-6E8A-4147-A177-3AD203B41FA5}">
                      <a16:colId xmlns:a16="http://schemas.microsoft.com/office/drawing/2014/main" val="326522847"/>
                    </a:ext>
                  </a:extLst>
                </a:gridCol>
                <a:gridCol w="527829">
                  <a:extLst>
                    <a:ext uri="{9D8B030D-6E8A-4147-A177-3AD203B41FA5}">
                      <a16:colId xmlns:a16="http://schemas.microsoft.com/office/drawing/2014/main" val="571602059"/>
                    </a:ext>
                  </a:extLst>
                </a:gridCol>
                <a:gridCol w="603039">
                  <a:extLst>
                    <a:ext uri="{9D8B030D-6E8A-4147-A177-3AD203B41FA5}">
                      <a16:colId xmlns:a16="http://schemas.microsoft.com/office/drawing/2014/main" val="124353911"/>
                    </a:ext>
                  </a:extLst>
                </a:gridCol>
                <a:gridCol w="2193111">
                  <a:extLst>
                    <a:ext uri="{9D8B030D-6E8A-4147-A177-3AD203B41FA5}">
                      <a16:colId xmlns:a16="http://schemas.microsoft.com/office/drawing/2014/main" val="2985702930"/>
                    </a:ext>
                  </a:extLst>
                </a:gridCol>
                <a:gridCol w="692823">
                  <a:extLst>
                    <a:ext uri="{9D8B030D-6E8A-4147-A177-3AD203B41FA5}">
                      <a16:colId xmlns:a16="http://schemas.microsoft.com/office/drawing/2014/main" val="3559493168"/>
                    </a:ext>
                  </a:extLst>
                </a:gridCol>
                <a:gridCol w="1250448">
                  <a:extLst>
                    <a:ext uri="{9D8B030D-6E8A-4147-A177-3AD203B41FA5}">
                      <a16:colId xmlns:a16="http://schemas.microsoft.com/office/drawing/2014/main" val="1043538025"/>
                    </a:ext>
                  </a:extLst>
                </a:gridCol>
                <a:gridCol w="1450403">
                  <a:extLst>
                    <a:ext uri="{9D8B030D-6E8A-4147-A177-3AD203B41FA5}">
                      <a16:colId xmlns:a16="http://schemas.microsoft.com/office/drawing/2014/main" val="1625292666"/>
                    </a:ext>
                  </a:extLst>
                </a:gridCol>
              </a:tblGrid>
              <a:tr h="162052">
                <a:tc gridSpan="4">
                  <a:txBody>
                    <a:bodyPr/>
                    <a:lstStyle/>
                    <a:p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Process Name</a:t>
                      </a:r>
                    </a:p>
                  </a:txBody>
                  <a:tcPr marL="43875" marR="21938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de-DE" sz="900" b="0">
                          <a:solidFill>
                            <a:schemeClr val="bg1"/>
                          </a:solidFill>
                        </a:rPr>
                        <a:t>Process Owner</a:t>
                      </a:r>
                      <a:endParaRPr lang="de-DE" sz="900"/>
                    </a:p>
                  </a:txBody>
                  <a:tcPr marL="43875" marR="21938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8800962"/>
                  </a:ext>
                </a:extLst>
              </a:tr>
              <a:tr h="218481">
                <a:tc gridSpan="4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i="1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r>
                        <a:rPr lang="de-DE" sz="900" i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de-DE" sz="900" i="1" dirty="0" err="1">
                          <a:solidFill>
                            <a:srgbClr val="C00000"/>
                          </a:solidFill>
                        </a:rPr>
                        <a:t>o</a:t>
                      </a:r>
                      <a:r>
                        <a:rPr lang="de-DE" sz="900" i="1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de-DE" sz="900" i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TVET </a:t>
                      </a:r>
                      <a:r>
                        <a:rPr lang="de-DE" sz="900" i="1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teachers</a:t>
                      </a:r>
                      <a:r>
                        <a:rPr lang="de-DE" sz="900" i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i="1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trained</a:t>
                      </a:r>
                      <a:r>
                        <a:rPr lang="de-DE" sz="900" i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i="1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  <a:r>
                        <a:rPr lang="de-DE" sz="900" i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i="1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improve</a:t>
                      </a:r>
                      <a:r>
                        <a:rPr lang="de-DE" sz="900" i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i="1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de-DE" sz="900" i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i="1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quality</a:t>
                      </a:r>
                      <a:r>
                        <a:rPr lang="de-DE" sz="900" i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i="1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900" i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i="1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education</a:t>
                      </a:r>
                      <a:r>
                        <a:rPr lang="de-DE" sz="900" i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in </a:t>
                      </a:r>
                      <a:r>
                        <a:rPr lang="de-DE" sz="900" i="1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accordance</a:t>
                      </a:r>
                      <a:r>
                        <a:rPr lang="de-DE" sz="900" i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i="1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with</a:t>
                      </a:r>
                      <a:r>
                        <a:rPr lang="de-DE" sz="900" i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NOS</a:t>
                      </a:r>
                      <a:endParaRPr lang="en-US" sz="900" i="1" dirty="0"/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de-DE" sz="9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M&amp;E Officer</a:t>
                      </a:r>
                      <a:endParaRPr lang="de-DE" sz="900" dirty="0"/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483050"/>
                  </a:ext>
                </a:extLst>
              </a:tr>
              <a:tr h="162052">
                <a:tc gridSpan="7">
                  <a:txBody>
                    <a:bodyPr/>
                    <a:lstStyle/>
                    <a:p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Purpose of Process</a:t>
                      </a:r>
                    </a:p>
                  </a:txBody>
                  <a:tcPr marL="55721" marR="43875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1192663"/>
                  </a:ext>
                </a:extLst>
              </a:tr>
              <a:tr h="45143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900" dirty="0"/>
                        <a:t>To confirm that TVET Teachers received training aligned with the NOS-revised/developed curricula</a:t>
                      </a:r>
                      <a:endParaRPr lang="de-DE" sz="9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0825790"/>
                  </a:ext>
                </a:extLst>
              </a:tr>
              <a:tr h="162052"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Input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Supplier of Input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de-DE" sz="1000" b="0" dirty="0">
                        <a:solidFill>
                          <a:schemeClr val="bg1"/>
                        </a:solidFill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Main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Activities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/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steps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l">
                        <a:buNone/>
                      </a:pPr>
                      <a:endParaRPr lang="de-DE" sz="1000" b="0" dirty="0">
                        <a:solidFill>
                          <a:schemeClr val="bg1"/>
                        </a:solidFill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Output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Recipient of Output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251272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Information via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e-mail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Notifies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M&amp;E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of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ToT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activity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for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TVET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staff</a:t>
                      </a:r>
                      <a:endParaRPr lang="de-DE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dirty="0"/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Information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noted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. </a:t>
                      </a:r>
                      <a:r>
                        <a:rPr lang="en-US" sz="900" dirty="0"/>
                        <a:t>Coherence of activity is checked if necessary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386255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Submission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tool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accompanying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documents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via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e-mail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,</a:t>
                      </a:r>
                    </a:p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Implementing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partners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Fills &amp; submits tool, accompanying documents</a:t>
                      </a:r>
                      <a:endParaRPr lang="de-DE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dirty="0"/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MoV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that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training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had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taken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place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0582315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Completed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documents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Validates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completeness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enters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into</a:t>
                      </a:r>
                      <a:r>
                        <a:rPr lang="de-DE" sz="9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900" b="0" dirty="0" err="1">
                          <a:solidFill>
                            <a:schemeClr val="tx1"/>
                          </a:solidFill>
                        </a:rPr>
                        <a:t>RbM</a:t>
                      </a:r>
                      <a:endParaRPr lang="de-DE" sz="90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900" dirty="0"/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Data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entered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into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RbM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system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GIZ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project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team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(and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project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partners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)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3091999"/>
                  </a:ext>
                </a:extLst>
              </a:tr>
              <a:tr h="16205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IT-System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Roles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458398"/>
                  </a:ext>
                </a:extLst>
              </a:tr>
              <a:tr h="26669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RbM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system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in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excel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format</a:t>
                      </a:r>
                      <a:endParaRPr lang="de-DE" sz="9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Owner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commissioning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Manager = M&amp;E Officer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Manager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implementation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M&amp;E Officer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Employee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contributing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specified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tasks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260065"/>
                  </a:ext>
                </a:extLst>
              </a:tr>
              <a:tr h="1620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kern="1200" noProof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Potential for Improvement</a:t>
                      </a:r>
                    </a:p>
                  </a:txBody>
                  <a:tcPr marL="27000" marR="27000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accent1"/>
                      </a:solidFill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Indicators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27000" marR="27000" marT="0" marB="0">
                    <a:lnL w="12700">
                      <a:solidFill>
                        <a:schemeClr val="accent1"/>
                      </a:solidFill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045685"/>
                  </a:ext>
                </a:extLst>
              </a:tr>
              <a:tr h="23087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900" b="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0" marB="2786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360 Teachers (108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women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)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by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September 2026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27860" marB="2786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4003259"/>
                  </a:ext>
                </a:extLst>
              </a:tr>
            </a:tbl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03B9EF3-4CF3-2FCF-06FB-4B4F1C368837}"/>
              </a:ext>
            </a:extLst>
          </p:cNvPr>
          <p:cNvCxnSpPr>
            <a:cxnSpLocks/>
          </p:cNvCxnSpPr>
          <p:nvPr/>
        </p:nvCxnSpPr>
        <p:spPr>
          <a:xfrm>
            <a:off x="9236" y="0"/>
            <a:ext cx="0" cy="61200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C666A0BC-F201-A18C-A22A-BC4B2CA81D6F}"/>
              </a:ext>
            </a:extLst>
          </p:cNvPr>
          <p:cNvSpPr txBox="1"/>
          <p:nvPr/>
        </p:nvSpPr>
        <p:spPr>
          <a:xfrm>
            <a:off x="94529" y="408970"/>
            <a:ext cx="63077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No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. </a:t>
            </a:r>
            <a:r>
              <a:rPr lang="de-DE" sz="1200" i="1" dirty="0" err="1">
                <a:solidFill>
                  <a:srgbClr val="C00000"/>
                </a:solidFill>
              </a:rPr>
              <a:t>o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f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TVET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teachers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trained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to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improve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quality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education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accordance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with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NOS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29679024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2A626B6-3780-3AC3-549C-A4045351F2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41CC73E-CED9-4F71-BC99-9612C835E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Arrow: Chevron 4">
            <a:extLst>
              <a:ext uri="{FF2B5EF4-FFF2-40B4-BE49-F238E27FC236}">
                <a16:creationId xmlns:a16="http://schemas.microsoft.com/office/drawing/2014/main" id="{B7A5DF41-0094-5C1B-9EE5-CD2E832D17E7}"/>
              </a:ext>
            </a:extLst>
          </p:cNvPr>
          <p:cNvSpPr/>
          <p:nvPr/>
        </p:nvSpPr>
        <p:spPr>
          <a:xfrm>
            <a:off x="8475040" y="2930532"/>
            <a:ext cx="1576888" cy="773578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BA2AC3-F077-9554-AEE6-1803AC7A7337}"/>
              </a:ext>
            </a:extLst>
          </p:cNvPr>
          <p:cNvSpPr/>
          <p:nvPr/>
        </p:nvSpPr>
        <p:spPr>
          <a:xfrm rot="16200000">
            <a:off x="1979778" y="2148193"/>
            <a:ext cx="917098" cy="32575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/>
              <a:t>Who? </a:t>
            </a:r>
            <a:r>
              <a:rPr lang="de-DE" sz="900" dirty="0" err="1"/>
              <a:t>Responsibility</a:t>
            </a:r>
            <a:endParaRPr lang="en-US" sz="9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D853530-FE7B-E988-1E00-BC9AB20E7BFC}"/>
              </a:ext>
            </a:extLst>
          </p:cNvPr>
          <p:cNvSpPr/>
          <p:nvPr/>
        </p:nvSpPr>
        <p:spPr>
          <a:xfrm rot="16200000">
            <a:off x="1658500" y="4521905"/>
            <a:ext cx="1572841" cy="32575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/>
              <a:t>What/Ressources</a:t>
            </a:r>
            <a:endParaRPr lang="en-US" sz="900" dirty="0"/>
          </a:p>
        </p:txBody>
      </p:sp>
      <p:sp>
        <p:nvSpPr>
          <p:cNvPr id="12" name="Arrow: Chevron 11">
            <a:extLst>
              <a:ext uri="{FF2B5EF4-FFF2-40B4-BE49-F238E27FC236}">
                <a16:creationId xmlns:a16="http://schemas.microsoft.com/office/drawing/2014/main" id="{260EAC28-3AE5-8809-D169-1C865BB3CAB6}"/>
              </a:ext>
            </a:extLst>
          </p:cNvPr>
          <p:cNvSpPr/>
          <p:nvPr/>
        </p:nvSpPr>
        <p:spPr>
          <a:xfrm>
            <a:off x="2847220" y="2938288"/>
            <a:ext cx="1576888" cy="773578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/>
          </a:p>
        </p:txBody>
      </p:sp>
      <p:pic>
        <p:nvPicPr>
          <p:cNvPr id="13" name="Graphic 12" descr="Badge Tick with solid fill">
            <a:extLst>
              <a:ext uri="{FF2B5EF4-FFF2-40B4-BE49-F238E27FC236}">
                <a16:creationId xmlns:a16="http://schemas.microsoft.com/office/drawing/2014/main" id="{EE7DD6D3-D923-6FDE-82F5-6EE4F454215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038617" y="3112229"/>
            <a:ext cx="395419" cy="39541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DD0C1B8-DF32-0CD0-68EF-2550093207C6}"/>
              </a:ext>
            </a:extLst>
          </p:cNvPr>
          <p:cNvSpPr/>
          <p:nvPr/>
        </p:nvSpPr>
        <p:spPr>
          <a:xfrm>
            <a:off x="2607798" y="1852522"/>
            <a:ext cx="7142504" cy="916038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7CE8DE7-A498-C446-F817-FD4F643BBF90}"/>
              </a:ext>
            </a:extLst>
          </p:cNvPr>
          <p:cNvSpPr/>
          <p:nvPr/>
        </p:nvSpPr>
        <p:spPr>
          <a:xfrm>
            <a:off x="2607798" y="3894797"/>
            <a:ext cx="7142504" cy="1572841"/>
          </a:xfrm>
          <a:prstGeom prst="rect">
            <a:avLst/>
          </a:prstGeom>
          <a:solidFill>
            <a:schemeClr val="bg1">
              <a:lumMod val="85000"/>
              <a:alpha val="32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2FF9FF-3D5D-9D17-22D7-FA929908948D}"/>
              </a:ext>
            </a:extLst>
          </p:cNvPr>
          <p:cNvSpPr txBox="1"/>
          <p:nvPr/>
        </p:nvSpPr>
        <p:spPr>
          <a:xfrm>
            <a:off x="3037218" y="2158627"/>
            <a:ext cx="10451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Technical Advisor</a:t>
            </a:r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902D04B2-4187-8A74-D31D-8FEB69640DA0}"/>
              </a:ext>
            </a:extLst>
          </p:cNvPr>
          <p:cNvSpPr txBox="1">
            <a:spLocks/>
          </p:cNvSpPr>
          <p:nvPr/>
        </p:nvSpPr>
        <p:spPr>
          <a:xfrm>
            <a:off x="164215" y="244347"/>
            <a:ext cx="4396485" cy="2302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Activities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/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steps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M&amp;E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process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Output 2.2 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A797641-EDDA-35F5-69EA-C77627AE7234}"/>
              </a:ext>
            </a:extLst>
          </p:cNvPr>
          <p:cNvSpPr/>
          <p:nvPr/>
        </p:nvSpPr>
        <p:spPr>
          <a:xfrm>
            <a:off x="1852902" y="2774742"/>
            <a:ext cx="1224000" cy="1116490"/>
          </a:xfrm>
          <a:prstGeom prst="ellipse">
            <a:avLst/>
          </a:prstGeom>
          <a:noFill/>
          <a:ln>
            <a:solidFill>
              <a:srgbClr val="017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/>
          </a:p>
        </p:txBody>
      </p:sp>
      <p:sp>
        <p:nvSpPr>
          <p:cNvPr id="19" name="Textfeld 14">
            <a:extLst>
              <a:ext uri="{FF2B5EF4-FFF2-40B4-BE49-F238E27FC236}">
                <a16:creationId xmlns:a16="http://schemas.microsoft.com/office/drawing/2014/main" id="{9E7211F3-3EE1-B101-3F40-58E473CF8F65}"/>
              </a:ext>
            </a:extLst>
          </p:cNvPr>
          <p:cNvSpPr txBox="1"/>
          <p:nvPr/>
        </p:nvSpPr>
        <p:spPr>
          <a:xfrm>
            <a:off x="3239603" y="3092083"/>
            <a:ext cx="9447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de-DE" sz="800" b="1" dirty="0">
                <a:solidFill>
                  <a:schemeClr val="bg1"/>
                </a:solidFill>
              </a:rPr>
              <a:t>Institution </a:t>
            </a:r>
            <a:r>
              <a:rPr lang="de-DE" sz="800" b="1" dirty="0" err="1">
                <a:solidFill>
                  <a:schemeClr val="bg1"/>
                </a:solidFill>
              </a:rPr>
              <a:t>confirms</a:t>
            </a:r>
            <a:r>
              <a:rPr lang="de-DE" sz="800" b="1" dirty="0">
                <a:solidFill>
                  <a:schemeClr val="bg1"/>
                </a:solidFill>
              </a:rPr>
              <a:t> </a:t>
            </a:r>
            <a:r>
              <a:rPr lang="de-DE" sz="800" b="1" dirty="0" err="1">
                <a:solidFill>
                  <a:schemeClr val="bg1"/>
                </a:solidFill>
              </a:rPr>
              <a:t>implementation</a:t>
            </a:r>
            <a:r>
              <a:rPr lang="de-DE" sz="800" b="1" dirty="0">
                <a:solidFill>
                  <a:schemeClr val="bg1"/>
                </a:solidFill>
              </a:rPr>
              <a:t> and </a:t>
            </a:r>
            <a:r>
              <a:rPr lang="de-DE" sz="800" b="1" dirty="0" err="1">
                <a:solidFill>
                  <a:schemeClr val="bg1"/>
                </a:solidFill>
              </a:rPr>
              <a:t>informs</a:t>
            </a:r>
            <a:r>
              <a:rPr lang="de-DE" sz="800" b="1" dirty="0">
                <a:solidFill>
                  <a:schemeClr val="bg1"/>
                </a:solidFill>
              </a:rPr>
              <a:t> TA</a:t>
            </a:r>
          </a:p>
        </p:txBody>
      </p:sp>
      <p:cxnSp>
        <p:nvCxnSpPr>
          <p:cNvPr id="20" name="Gerade Verbindung 26">
            <a:extLst>
              <a:ext uri="{FF2B5EF4-FFF2-40B4-BE49-F238E27FC236}">
                <a16:creationId xmlns:a16="http://schemas.microsoft.com/office/drawing/2014/main" id="{624C6CC6-7CB0-33EE-721C-1416A02070A0}"/>
              </a:ext>
            </a:extLst>
          </p:cNvPr>
          <p:cNvCxnSpPr/>
          <p:nvPr/>
        </p:nvCxnSpPr>
        <p:spPr>
          <a:xfrm>
            <a:off x="3542779" y="2457110"/>
            <a:ext cx="0" cy="461897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6">
            <a:extLst>
              <a:ext uri="{FF2B5EF4-FFF2-40B4-BE49-F238E27FC236}">
                <a16:creationId xmlns:a16="http://schemas.microsoft.com/office/drawing/2014/main" id="{E23A994A-94DE-6E7C-6609-C813B73CCE9F}"/>
              </a:ext>
            </a:extLst>
          </p:cNvPr>
          <p:cNvSpPr txBox="1"/>
          <p:nvPr/>
        </p:nvSpPr>
        <p:spPr>
          <a:xfrm>
            <a:off x="3026319" y="4225098"/>
            <a:ext cx="1152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800" dirty="0"/>
              <a:t>Technical Advisor </a:t>
            </a:r>
            <a:r>
              <a:rPr lang="en-US" sz="800" dirty="0" err="1"/>
              <a:t>informes</a:t>
            </a:r>
            <a:r>
              <a:rPr lang="en-US" sz="800" dirty="0"/>
              <a:t> M&amp;E Officer that NOS-based trainings took place and provides NOS names</a:t>
            </a:r>
          </a:p>
        </p:txBody>
      </p:sp>
      <p:cxnSp>
        <p:nvCxnSpPr>
          <p:cNvPr id="22" name="Gerade Verbindung 28">
            <a:extLst>
              <a:ext uri="{FF2B5EF4-FFF2-40B4-BE49-F238E27FC236}">
                <a16:creationId xmlns:a16="http://schemas.microsoft.com/office/drawing/2014/main" id="{37051BF8-21D3-FD8C-B16F-60415EE0EA17}"/>
              </a:ext>
            </a:extLst>
          </p:cNvPr>
          <p:cNvCxnSpPr>
            <a:cxnSpLocks/>
          </p:cNvCxnSpPr>
          <p:nvPr/>
        </p:nvCxnSpPr>
        <p:spPr>
          <a:xfrm>
            <a:off x="3464402" y="3734382"/>
            <a:ext cx="0" cy="415788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6">
            <a:extLst>
              <a:ext uri="{FF2B5EF4-FFF2-40B4-BE49-F238E27FC236}">
                <a16:creationId xmlns:a16="http://schemas.microsoft.com/office/drawing/2014/main" id="{C1CD26A1-063A-9821-B093-946101B55495}"/>
              </a:ext>
            </a:extLst>
          </p:cNvPr>
          <p:cNvSpPr txBox="1"/>
          <p:nvPr/>
        </p:nvSpPr>
        <p:spPr>
          <a:xfrm>
            <a:off x="8720675" y="2167292"/>
            <a:ext cx="77689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800" dirty="0"/>
              <a:t>M&amp;E Officer</a:t>
            </a:r>
          </a:p>
        </p:txBody>
      </p:sp>
      <p:cxnSp>
        <p:nvCxnSpPr>
          <p:cNvPr id="24" name="Gerade Verbindung 36">
            <a:extLst>
              <a:ext uri="{FF2B5EF4-FFF2-40B4-BE49-F238E27FC236}">
                <a16:creationId xmlns:a16="http://schemas.microsoft.com/office/drawing/2014/main" id="{85E52F3E-B7A5-86EF-99AB-57AEA2AA8D58}"/>
              </a:ext>
            </a:extLst>
          </p:cNvPr>
          <p:cNvCxnSpPr/>
          <p:nvPr/>
        </p:nvCxnSpPr>
        <p:spPr>
          <a:xfrm>
            <a:off x="9068752" y="2457110"/>
            <a:ext cx="0" cy="461897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feld 37">
            <a:extLst>
              <a:ext uri="{FF2B5EF4-FFF2-40B4-BE49-F238E27FC236}">
                <a16:creationId xmlns:a16="http://schemas.microsoft.com/office/drawing/2014/main" id="{BC1F6F0D-6C01-8CCD-4418-CBDD7BF2DAED}"/>
              </a:ext>
            </a:extLst>
          </p:cNvPr>
          <p:cNvSpPr txBox="1"/>
          <p:nvPr/>
        </p:nvSpPr>
        <p:spPr>
          <a:xfrm>
            <a:off x="8893808" y="3126804"/>
            <a:ext cx="1097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b="1" dirty="0">
                <a:solidFill>
                  <a:schemeClr val="bg1"/>
                </a:solidFill>
              </a:rPr>
              <a:t>Data </a:t>
            </a:r>
            <a:r>
              <a:rPr lang="de-DE" sz="800" b="1" dirty="0" err="1">
                <a:solidFill>
                  <a:schemeClr val="bg1"/>
                </a:solidFill>
              </a:rPr>
              <a:t>entry</a:t>
            </a:r>
            <a:r>
              <a:rPr lang="de-DE" sz="800" b="1" dirty="0">
                <a:solidFill>
                  <a:schemeClr val="bg1"/>
                </a:solidFill>
              </a:rPr>
              <a:t> </a:t>
            </a:r>
            <a:r>
              <a:rPr lang="de-DE" sz="800" b="1" dirty="0" err="1">
                <a:solidFill>
                  <a:schemeClr val="bg1"/>
                </a:solidFill>
              </a:rPr>
              <a:t>into</a:t>
            </a:r>
            <a:r>
              <a:rPr lang="de-DE" sz="800" b="1" dirty="0">
                <a:solidFill>
                  <a:schemeClr val="bg1"/>
                </a:solidFill>
              </a:rPr>
              <a:t> </a:t>
            </a:r>
            <a:r>
              <a:rPr lang="de-DE" sz="800" b="1" dirty="0" err="1">
                <a:solidFill>
                  <a:schemeClr val="bg1"/>
                </a:solidFill>
              </a:rPr>
              <a:t>RbM</a:t>
            </a:r>
            <a:endParaRPr lang="de-DE" sz="800" b="1" dirty="0">
              <a:solidFill>
                <a:schemeClr val="bg1"/>
              </a:solidFill>
            </a:endParaRPr>
          </a:p>
        </p:txBody>
      </p:sp>
      <p:sp>
        <p:nvSpPr>
          <p:cNvPr id="26" name="TextBox 6">
            <a:extLst>
              <a:ext uri="{FF2B5EF4-FFF2-40B4-BE49-F238E27FC236}">
                <a16:creationId xmlns:a16="http://schemas.microsoft.com/office/drawing/2014/main" id="{26FFF438-055B-8FDA-F99C-7C6EA69612E2}"/>
              </a:ext>
            </a:extLst>
          </p:cNvPr>
          <p:cNvSpPr txBox="1"/>
          <p:nvPr/>
        </p:nvSpPr>
        <p:spPr>
          <a:xfrm>
            <a:off x="4395718" y="2167292"/>
            <a:ext cx="1088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800" dirty="0"/>
              <a:t>Technical Advisor</a:t>
            </a:r>
          </a:p>
        </p:txBody>
      </p:sp>
      <p:cxnSp>
        <p:nvCxnSpPr>
          <p:cNvPr id="27" name="Gerade Verbindung 46">
            <a:extLst>
              <a:ext uri="{FF2B5EF4-FFF2-40B4-BE49-F238E27FC236}">
                <a16:creationId xmlns:a16="http://schemas.microsoft.com/office/drawing/2014/main" id="{125F59ED-6707-618F-BF8C-00718BE05D13}"/>
              </a:ext>
            </a:extLst>
          </p:cNvPr>
          <p:cNvCxnSpPr>
            <a:cxnSpLocks/>
          </p:cNvCxnSpPr>
          <p:nvPr/>
        </p:nvCxnSpPr>
        <p:spPr>
          <a:xfrm>
            <a:off x="4956068" y="2476428"/>
            <a:ext cx="0" cy="461860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6">
            <a:extLst>
              <a:ext uri="{FF2B5EF4-FFF2-40B4-BE49-F238E27FC236}">
                <a16:creationId xmlns:a16="http://schemas.microsoft.com/office/drawing/2014/main" id="{03689AA2-01FF-6361-192B-4CB973F91222}"/>
              </a:ext>
            </a:extLst>
          </p:cNvPr>
          <p:cNvSpPr txBox="1"/>
          <p:nvPr/>
        </p:nvSpPr>
        <p:spPr>
          <a:xfrm>
            <a:off x="4379544" y="4192386"/>
            <a:ext cx="1357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800" dirty="0"/>
              <a:t>C</a:t>
            </a:r>
            <a:r>
              <a:rPr lang="en-US" sz="800" dirty="0" err="1"/>
              <a:t>urriculum</a:t>
            </a:r>
            <a:r>
              <a:rPr lang="en-US" sz="800" dirty="0"/>
              <a:t> outlines, participant lists, time table, site visit, </a:t>
            </a:r>
          </a:p>
        </p:txBody>
      </p:sp>
      <p:cxnSp>
        <p:nvCxnSpPr>
          <p:cNvPr id="29" name="Gerade Verbindung 48">
            <a:extLst>
              <a:ext uri="{FF2B5EF4-FFF2-40B4-BE49-F238E27FC236}">
                <a16:creationId xmlns:a16="http://schemas.microsoft.com/office/drawing/2014/main" id="{CDA9546F-258D-1FF4-16E4-981A4A3336BD}"/>
              </a:ext>
            </a:extLst>
          </p:cNvPr>
          <p:cNvCxnSpPr>
            <a:cxnSpLocks/>
          </p:cNvCxnSpPr>
          <p:nvPr/>
        </p:nvCxnSpPr>
        <p:spPr>
          <a:xfrm>
            <a:off x="4966798" y="3720371"/>
            <a:ext cx="0" cy="468193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6">
            <a:extLst>
              <a:ext uri="{FF2B5EF4-FFF2-40B4-BE49-F238E27FC236}">
                <a16:creationId xmlns:a16="http://schemas.microsoft.com/office/drawing/2014/main" id="{B8F3AE20-1D95-F669-CB76-D89FF4177FC8}"/>
              </a:ext>
            </a:extLst>
          </p:cNvPr>
          <p:cNvSpPr txBox="1"/>
          <p:nvPr/>
        </p:nvSpPr>
        <p:spPr>
          <a:xfrm>
            <a:off x="5912141" y="2161459"/>
            <a:ext cx="10731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Technical Advisor</a:t>
            </a:r>
          </a:p>
        </p:txBody>
      </p:sp>
      <p:cxnSp>
        <p:nvCxnSpPr>
          <p:cNvPr id="31" name="Gerade Verbindung 54">
            <a:extLst>
              <a:ext uri="{FF2B5EF4-FFF2-40B4-BE49-F238E27FC236}">
                <a16:creationId xmlns:a16="http://schemas.microsoft.com/office/drawing/2014/main" id="{E39AE0C7-4DB3-223B-2AA0-C256E6BC44AF}"/>
              </a:ext>
            </a:extLst>
          </p:cNvPr>
          <p:cNvCxnSpPr/>
          <p:nvPr/>
        </p:nvCxnSpPr>
        <p:spPr>
          <a:xfrm>
            <a:off x="6399056" y="2457110"/>
            <a:ext cx="0" cy="461897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6">
            <a:extLst>
              <a:ext uri="{FF2B5EF4-FFF2-40B4-BE49-F238E27FC236}">
                <a16:creationId xmlns:a16="http://schemas.microsoft.com/office/drawing/2014/main" id="{B9A91244-C388-80AF-84CE-AD081E20878B}"/>
              </a:ext>
            </a:extLst>
          </p:cNvPr>
          <p:cNvSpPr txBox="1"/>
          <p:nvPr/>
        </p:nvSpPr>
        <p:spPr>
          <a:xfrm>
            <a:off x="6021081" y="4233135"/>
            <a:ext cx="9326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800" dirty="0"/>
              <a:t>Data collection tool, filling in of data collection tool and sending it to M&amp;E Officer</a:t>
            </a:r>
          </a:p>
        </p:txBody>
      </p:sp>
      <p:cxnSp>
        <p:nvCxnSpPr>
          <p:cNvPr id="33" name="Gerade Verbindung 56">
            <a:extLst>
              <a:ext uri="{FF2B5EF4-FFF2-40B4-BE49-F238E27FC236}">
                <a16:creationId xmlns:a16="http://schemas.microsoft.com/office/drawing/2014/main" id="{33B0EA43-1725-45D7-5005-68C2B4426CE0}"/>
              </a:ext>
            </a:extLst>
          </p:cNvPr>
          <p:cNvCxnSpPr>
            <a:cxnSpLocks/>
          </p:cNvCxnSpPr>
          <p:nvPr/>
        </p:nvCxnSpPr>
        <p:spPr>
          <a:xfrm>
            <a:off x="6397823" y="3734382"/>
            <a:ext cx="1" cy="472268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Arrow: Chevron 4">
            <a:extLst>
              <a:ext uri="{FF2B5EF4-FFF2-40B4-BE49-F238E27FC236}">
                <a16:creationId xmlns:a16="http://schemas.microsoft.com/office/drawing/2014/main" id="{C4EE85DE-602E-1FDF-10A6-7E2B987E7EAA}"/>
              </a:ext>
            </a:extLst>
          </p:cNvPr>
          <p:cNvSpPr/>
          <p:nvPr/>
        </p:nvSpPr>
        <p:spPr>
          <a:xfrm>
            <a:off x="4237707" y="2938288"/>
            <a:ext cx="1576888" cy="773578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/>
          </a:p>
        </p:txBody>
      </p:sp>
      <p:sp>
        <p:nvSpPr>
          <p:cNvPr id="35" name="Textfeld 45">
            <a:extLst>
              <a:ext uri="{FF2B5EF4-FFF2-40B4-BE49-F238E27FC236}">
                <a16:creationId xmlns:a16="http://schemas.microsoft.com/office/drawing/2014/main" id="{B3279A10-3F59-27B5-535F-C835348204B9}"/>
              </a:ext>
            </a:extLst>
          </p:cNvPr>
          <p:cNvSpPr txBox="1"/>
          <p:nvPr/>
        </p:nvSpPr>
        <p:spPr>
          <a:xfrm>
            <a:off x="4634832" y="3024933"/>
            <a:ext cx="910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de-DE" sz="800" b="1" dirty="0" err="1">
                <a:solidFill>
                  <a:schemeClr val="bg1"/>
                </a:solidFill>
              </a:rPr>
              <a:t>Conduction</a:t>
            </a:r>
            <a:r>
              <a:rPr lang="de-DE" sz="800" b="1" dirty="0">
                <a:solidFill>
                  <a:schemeClr val="bg1"/>
                </a:solidFill>
              </a:rPr>
              <a:t> </a:t>
            </a:r>
            <a:r>
              <a:rPr lang="de-DE" sz="800" b="1" dirty="0" err="1">
                <a:solidFill>
                  <a:schemeClr val="bg1"/>
                </a:solidFill>
              </a:rPr>
              <a:t>of</a:t>
            </a:r>
            <a:r>
              <a:rPr lang="de-DE" sz="800" b="1" dirty="0">
                <a:solidFill>
                  <a:schemeClr val="bg1"/>
                </a:solidFill>
              </a:rPr>
              <a:t> </a:t>
            </a:r>
            <a:r>
              <a:rPr lang="de-DE" sz="800" b="1" dirty="0" err="1">
                <a:solidFill>
                  <a:schemeClr val="bg1"/>
                </a:solidFill>
              </a:rPr>
              <a:t>site</a:t>
            </a:r>
            <a:r>
              <a:rPr lang="de-DE" sz="800" b="1" dirty="0">
                <a:solidFill>
                  <a:schemeClr val="bg1"/>
                </a:solidFill>
              </a:rPr>
              <a:t> </a:t>
            </a:r>
            <a:r>
              <a:rPr lang="de-DE" sz="800" b="1" dirty="0" err="1">
                <a:solidFill>
                  <a:schemeClr val="bg1"/>
                </a:solidFill>
              </a:rPr>
              <a:t>visits</a:t>
            </a:r>
            <a:r>
              <a:rPr lang="de-DE" sz="800" b="1" dirty="0">
                <a:solidFill>
                  <a:schemeClr val="bg1"/>
                </a:solidFill>
              </a:rPr>
              <a:t> / </a:t>
            </a:r>
            <a:r>
              <a:rPr lang="de-DE" sz="800" b="1" dirty="0" err="1">
                <a:solidFill>
                  <a:schemeClr val="bg1"/>
                </a:solidFill>
              </a:rPr>
              <a:t>request</a:t>
            </a:r>
            <a:r>
              <a:rPr lang="de-DE" sz="800" b="1" dirty="0">
                <a:solidFill>
                  <a:schemeClr val="bg1"/>
                </a:solidFill>
              </a:rPr>
              <a:t> </a:t>
            </a:r>
            <a:r>
              <a:rPr lang="de-DE" sz="800" b="1" dirty="0" err="1">
                <a:solidFill>
                  <a:schemeClr val="bg1"/>
                </a:solidFill>
              </a:rPr>
              <a:t>of</a:t>
            </a:r>
            <a:r>
              <a:rPr lang="de-DE" sz="800" b="1" dirty="0">
                <a:solidFill>
                  <a:schemeClr val="bg1"/>
                </a:solidFill>
              </a:rPr>
              <a:t> </a:t>
            </a:r>
            <a:r>
              <a:rPr lang="de-DE" sz="800" b="1" dirty="0" err="1">
                <a:solidFill>
                  <a:schemeClr val="bg1"/>
                </a:solidFill>
              </a:rPr>
              <a:t>evidence</a:t>
            </a:r>
            <a:endParaRPr lang="de-DE" sz="800" b="1" dirty="0">
              <a:solidFill>
                <a:schemeClr val="bg1"/>
              </a:solidFill>
            </a:endParaRPr>
          </a:p>
        </p:txBody>
      </p:sp>
      <p:sp>
        <p:nvSpPr>
          <p:cNvPr id="36" name="Arrow: Chevron 4">
            <a:extLst>
              <a:ext uri="{FF2B5EF4-FFF2-40B4-BE49-F238E27FC236}">
                <a16:creationId xmlns:a16="http://schemas.microsoft.com/office/drawing/2014/main" id="{78770D22-A6D7-D32B-51E8-A2CD9AE85463}"/>
              </a:ext>
            </a:extLst>
          </p:cNvPr>
          <p:cNvSpPr/>
          <p:nvPr/>
        </p:nvSpPr>
        <p:spPr>
          <a:xfrm>
            <a:off x="5635569" y="2938288"/>
            <a:ext cx="1576888" cy="773578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>
                <a:solidFill>
                  <a:schemeClr val="bg1"/>
                </a:solidFill>
              </a:rPr>
              <a:t>Preparing data collection for M&amp;E Officer </a:t>
            </a:r>
          </a:p>
        </p:txBody>
      </p:sp>
      <p:sp>
        <p:nvSpPr>
          <p:cNvPr id="38" name="Arrow: Chevron 4">
            <a:extLst>
              <a:ext uri="{FF2B5EF4-FFF2-40B4-BE49-F238E27FC236}">
                <a16:creationId xmlns:a16="http://schemas.microsoft.com/office/drawing/2014/main" id="{7D121486-F688-F635-44E2-D4929DBBFCDB}"/>
              </a:ext>
            </a:extLst>
          </p:cNvPr>
          <p:cNvSpPr/>
          <p:nvPr/>
        </p:nvSpPr>
        <p:spPr>
          <a:xfrm>
            <a:off x="7060380" y="2938288"/>
            <a:ext cx="1576888" cy="773578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/>
          </a:p>
        </p:txBody>
      </p:sp>
      <p:sp>
        <p:nvSpPr>
          <p:cNvPr id="40" name="TextBox 6">
            <a:extLst>
              <a:ext uri="{FF2B5EF4-FFF2-40B4-BE49-F238E27FC236}">
                <a16:creationId xmlns:a16="http://schemas.microsoft.com/office/drawing/2014/main" id="{7E0B7ABC-7A23-F492-FC43-284AD9772C6C}"/>
              </a:ext>
            </a:extLst>
          </p:cNvPr>
          <p:cNvSpPr txBox="1"/>
          <p:nvPr/>
        </p:nvSpPr>
        <p:spPr>
          <a:xfrm>
            <a:off x="7318920" y="2158739"/>
            <a:ext cx="9889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800" dirty="0"/>
              <a:t>M&amp;E Officer</a:t>
            </a:r>
          </a:p>
        </p:txBody>
      </p:sp>
      <p:cxnSp>
        <p:nvCxnSpPr>
          <p:cNvPr id="41" name="Gerade Verbindung 77">
            <a:extLst>
              <a:ext uri="{FF2B5EF4-FFF2-40B4-BE49-F238E27FC236}">
                <a16:creationId xmlns:a16="http://schemas.microsoft.com/office/drawing/2014/main" id="{739A4CC0-D672-3124-2934-7E1EDD953F07}"/>
              </a:ext>
            </a:extLst>
          </p:cNvPr>
          <p:cNvCxnSpPr/>
          <p:nvPr/>
        </p:nvCxnSpPr>
        <p:spPr>
          <a:xfrm>
            <a:off x="7746676" y="2439987"/>
            <a:ext cx="0" cy="461897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6">
            <a:extLst>
              <a:ext uri="{FF2B5EF4-FFF2-40B4-BE49-F238E27FC236}">
                <a16:creationId xmlns:a16="http://schemas.microsoft.com/office/drawing/2014/main" id="{578492F8-1059-B424-2077-D3825857301F}"/>
              </a:ext>
            </a:extLst>
          </p:cNvPr>
          <p:cNvSpPr txBox="1"/>
          <p:nvPr/>
        </p:nvSpPr>
        <p:spPr>
          <a:xfrm>
            <a:off x="7359295" y="4208432"/>
            <a:ext cx="1152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800" dirty="0"/>
              <a:t>Checking and informing Technical Advisor about completeness or request for additional information</a:t>
            </a:r>
          </a:p>
        </p:txBody>
      </p:sp>
      <p:cxnSp>
        <p:nvCxnSpPr>
          <p:cNvPr id="43" name="Gerade Verbindung 79">
            <a:extLst>
              <a:ext uri="{FF2B5EF4-FFF2-40B4-BE49-F238E27FC236}">
                <a16:creationId xmlns:a16="http://schemas.microsoft.com/office/drawing/2014/main" id="{6A756E10-A138-0DCA-422C-43D0DD772602}"/>
              </a:ext>
            </a:extLst>
          </p:cNvPr>
          <p:cNvCxnSpPr>
            <a:cxnSpLocks/>
          </p:cNvCxnSpPr>
          <p:nvPr/>
        </p:nvCxnSpPr>
        <p:spPr>
          <a:xfrm>
            <a:off x="7773367" y="3746574"/>
            <a:ext cx="0" cy="415788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13">
            <a:extLst>
              <a:ext uri="{FF2B5EF4-FFF2-40B4-BE49-F238E27FC236}">
                <a16:creationId xmlns:a16="http://schemas.microsoft.com/office/drawing/2014/main" id="{34A9835F-46DA-9F73-AF93-0B99D772C247}"/>
              </a:ext>
            </a:extLst>
          </p:cNvPr>
          <p:cNvSpPr txBox="1"/>
          <p:nvPr/>
        </p:nvSpPr>
        <p:spPr>
          <a:xfrm>
            <a:off x="2015844" y="2847454"/>
            <a:ext cx="102609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700" b="1" dirty="0"/>
              <a:t>Trigger:</a:t>
            </a:r>
          </a:p>
          <a:p>
            <a:pPr algn="l"/>
            <a:r>
              <a:rPr lang="de-DE" sz="700" dirty="0" err="1"/>
              <a:t>Focal</a:t>
            </a:r>
            <a:r>
              <a:rPr lang="de-DE" sz="700" dirty="0"/>
              <a:t> </a:t>
            </a:r>
            <a:r>
              <a:rPr lang="de-DE" sz="700" dirty="0" err="1"/>
              <a:t>persons</a:t>
            </a:r>
            <a:r>
              <a:rPr lang="de-DE" sz="700" dirty="0"/>
              <a:t> at </a:t>
            </a:r>
            <a:r>
              <a:rPr lang="de-DE" sz="700" dirty="0" err="1"/>
              <a:t>institution</a:t>
            </a:r>
            <a:r>
              <a:rPr lang="de-DE" sz="700" dirty="0"/>
              <a:t> </a:t>
            </a:r>
            <a:r>
              <a:rPr lang="de-DE" sz="700" dirty="0" err="1"/>
              <a:t>indicate</a:t>
            </a:r>
            <a:r>
              <a:rPr lang="de-DE" sz="700" dirty="0"/>
              <a:t> NOS-</a:t>
            </a:r>
            <a:r>
              <a:rPr lang="de-DE" sz="700" dirty="0" err="1"/>
              <a:t>based</a:t>
            </a:r>
            <a:r>
              <a:rPr lang="de-DE" sz="700" dirty="0"/>
              <a:t> </a:t>
            </a:r>
            <a:r>
              <a:rPr lang="de-DE" sz="700" dirty="0" err="1"/>
              <a:t>courses</a:t>
            </a:r>
            <a:r>
              <a:rPr lang="de-DE" sz="700" dirty="0"/>
              <a:t> </a:t>
            </a:r>
            <a:r>
              <a:rPr lang="de-DE" sz="700" dirty="0" err="1"/>
              <a:t>have</a:t>
            </a:r>
            <a:r>
              <a:rPr lang="de-DE" sz="700" dirty="0"/>
              <a:t> </a:t>
            </a:r>
            <a:r>
              <a:rPr lang="de-DE" sz="700" dirty="0" err="1"/>
              <a:t>commenced</a:t>
            </a:r>
            <a:r>
              <a:rPr lang="de-DE" sz="700" dirty="0"/>
              <a:t> </a:t>
            </a:r>
            <a:r>
              <a:rPr lang="de-DE" sz="900" b="1" dirty="0"/>
              <a:t>/ </a:t>
            </a:r>
            <a:r>
              <a:rPr lang="de-DE" sz="700" dirty="0" err="1"/>
              <a:t>RbM</a:t>
            </a:r>
            <a:r>
              <a:rPr lang="de-DE" sz="700" dirty="0"/>
              <a:t> </a:t>
            </a:r>
            <a:r>
              <a:rPr lang="de-DE" sz="700" dirty="0" err="1"/>
              <a:t>asks</a:t>
            </a:r>
            <a:r>
              <a:rPr lang="de-DE" sz="700" dirty="0"/>
              <a:t> </a:t>
            </a:r>
            <a:r>
              <a:rPr lang="de-DE" sz="700" dirty="0" err="1"/>
              <a:t>focal</a:t>
            </a:r>
            <a:r>
              <a:rPr lang="de-DE" sz="700" dirty="0"/>
              <a:t> </a:t>
            </a:r>
            <a:r>
              <a:rPr lang="de-DE" sz="700" dirty="0" err="1"/>
              <a:t>points</a:t>
            </a:r>
            <a:r>
              <a:rPr lang="de-DE" sz="700" dirty="0"/>
              <a:t> </a:t>
            </a:r>
            <a:r>
              <a:rPr lang="de-DE" sz="700" dirty="0" err="1"/>
              <a:t>about</a:t>
            </a:r>
            <a:r>
              <a:rPr lang="de-DE" sz="700" dirty="0"/>
              <a:t> NOS-</a:t>
            </a:r>
            <a:r>
              <a:rPr lang="de-DE" sz="700" dirty="0" err="1"/>
              <a:t>based</a:t>
            </a:r>
            <a:r>
              <a:rPr lang="de-DE" sz="700" dirty="0"/>
              <a:t> </a:t>
            </a:r>
            <a:r>
              <a:rPr lang="de-DE" sz="700" dirty="0" err="1"/>
              <a:t>courses</a:t>
            </a:r>
            <a:endParaRPr lang="de-DE" sz="700" dirty="0"/>
          </a:p>
        </p:txBody>
      </p:sp>
      <p:sp>
        <p:nvSpPr>
          <p:cNvPr id="45" name="Textfeld 85">
            <a:extLst>
              <a:ext uri="{FF2B5EF4-FFF2-40B4-BE49-F238E27FC236}">
                <a16:creationId xmlns:a16="http://schemas.microsoft.com/office/drawing/2014/main" id="{31CF77C8-C4D4-D0E0-8B1F-0EEA05396DA4}"/>
              </a:ext>
            </a:extLst>
          </p:cNvPr>
          <p:cNvSpPr txBox="1"/>
          <p:nvPr/>
        </p:nvSpPr>
        <p:spPr>
          <a:xfrm rot="16200000">
            <a:off x="2837789" y="3233642"/>
            <a:ext cx="459337" cy="1846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600" dirty="0"/>
              <a:t>1 </a:t>
            </a:r>
            <a:r>
              <a:rPr lang="de-DE" sz="600" dirty="0" err="1"/>
              <a:t>week</a:t>
            </a:r>
            <a:endParaRPr lang="de-DE" sz="600" dirty="0"/>
          </a:p>
        </p:txBody>
      </p:sp>
      <p:sp>
        <p:nvSpPr>
          <p:cNvPr id="46" name="Textfeld 86">
            <a:extLst>
              <a:ext uri="{FF2B5EF4-FFF2-40B4-BE49-F238E27FC236}">
                <a16:creationId xmlns:a16="http://schemas.microsoft.com/office/drawing/2014/main" id="{D1177F64-3966-EAD4-154A-9B2B8465D09F}"/>
              </a:ext>
            </a:extLst>
          </p:cNvPr>
          <p:cNvSpPr txBox="1"/>
          <p:nvPr/>
        </p:nvSpPr>
        <p:spPr>
          <a:xfrm rot="16200000">
            <a:off x="4191499" y="3276422"/>
            <a:ext cx="508253" cy="1846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de-DE"/>
            </a:defPPr>
            <a:lvl1pPr algn="ctr">
              <a:defRPr sz="600"/>
            </a:lvl1pPr>
          </a:lstStyle>
          <a:p>
            <a:r>
              <a:rPr lang="de-DE" dirty="0"/>
              <a:t>2 </a:t>
            </a:r>
            <a:r>
              <a:rPr lang="de-DE" dirty="0" err="1"/>
              <a:t>weeks</a:t>
            </a:r>
            <a:endParaRPr lang="de-DE" dirty="0"/>
          </a:p>
        </p:txBody>
      </p:sp>
      <p:sp>
        <p:nvSpPr>
          <p:cNvPr id="48" name="Textfeld 88">
            <a:extLst>
              <a:ext uri="{FF2B5EF4-FFF2-40B4-BE49-F238E27FC236}">
                <a16:creationId xmlns:a16="http://schemas.microsoft.com/office/drawing/2014/main" id="{3067C09F-BB27-7AC5-FA0F-4745E9EDF1E5}"/>
              </a:ext>
            </a:extLst>
          </p:cNvPr>
          <p:cNvSpPr txBox="1"/>
          <p:nvPr/>
        </p:nvSpPr>
        <p:spPr>
          <a:xfrm rot="16200000">
            <a:off x="5577282" y="3250662"/>
            <a:ext cx="508253" cy="1846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de-DE"/>
            </a:defPPr>
            <a:lvl1pPr algn="ctr">
              <a:defRPr sz="600"/>
            </a:lvl1pPr>
          </a:lstStyle>
          <a:p>
            <a:r>
              <a:rPr lang="de-DE" dirty="0"/>
              <a:t>2 </a:t>
            </a:r>
            <a:r>
              <a:rPr lang="de-DE" dirty="0" err="1"/>
              <a:t>weeks</a:t>
            </a:r>
            <a:endParaRPr lang="de-DE" dirty="0"/>
          </a:p>
        </p:txBody>
      </p:sp>
      <p:sp>
        <p:nvSpPr>
          <p:cNvPr id="49" name="Textfeld 89">
            <a:extLst>
              <a:ext uri="{FF2B5EF4-FFF2-40B4-BE49-F238E27FC236}">
                <a16:creationId xmlns:a16="http://schemas.microsoft.com/office/drawing/2014/main" id="{545F62CB-7A0E-2813-EF64-9D2D3588447E}"/>
              </a:ext>
            </a:extLst>
          </p:cNvPr>
          <p:cNvSpPr txBox="1"/>
          <p:nvPr/>
        </p:nvSpPr>
        <p:spPr>
          <a:xfrm rot="16200000">
            <a:off x="6946906" y="3250662"/>
            <a:ext cx="508253" cy="1846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de-DE"/>
            </a:defPPr>
            <a:lvl1pPr algn="ctr">
              <a:defRPr sz="600"/>
            </a:lvl1pPr>
          </a:lstStyle>
          <a:p>
            <a:r>
              <a:rPr lang="de-DE" dirty="0"/>
              <a:t>2 </a:t>
            </a:r>
            <a:r>
              <a:rPr lang="de-DE" dirty="0" err="1"/>
              <a:t>days</a:t>
            </a:r>
            <a:endParaRPr lang="de-DE" dirty="0"/>
          </a:p>
        </p:txBody>
      </p:sp>
      <p:sp>
        <p:nvSpPr>
          <p:cNvPr id="50" name="Textfeld 90">
            <a:extLst>
              <a:ext uri="{FF2B5EF4-FFF2-40B4-BE49-F238E27FC236}">
                <a16:creationId xmlns:a16="http://schemas.microsoft.com/office/drawing/2014/main" id="{2556009E-75B3-6B71-49A3-EA221A061FA4}"/>
              </a:ext>
            </a:extLst>
          </p:cNvPr>
          <p:cNvSpPr txBox="1"/>
          <p:nvPr/>
        </p:nvSpPr>
        <p:spPr>
          <a:xfrm rot="16200000">
            <a:off x="8422394" y="3250661"/>
            <a:ext cx="508253" cy="1846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de-DE"/>
            </a:defPPr>
            <a:lvl1pPr algn="ctr">
              <a:defRPr sz="600"/>
            </a:lvl1pPr>
          </a:lstStyle>
          <a:p>
            <a:r>
              <a:rPr lang="de-DE" dirty="0"/>
              <a:t>1 </a:t>
            </a:r>
            <a:r>
              <a:rPr lang="de-DE" dirty="0" err="1"/>
              <a:t>week</a:t>
            </a:r>
            <a:endParaRPr lang="de-DE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DBE61FF-F0FA-8924-F589-1B15B09E9038}"/>
              </a:ext>
            </a:extLst>
          </p:cNvPr>
          <p:cNvSpPr txBox="1"/>
          <p:nvPr/>
        </p:nvSpPr>
        <p:spPr>
          <a:xfrm>
            <a:off x="64625" y="404028"/>
            <a:ext cx="46851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No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. </a:t>
            </a:r>
            <a:r>
              <a:rPr lang="de-DE" sz="1200" i="1" dirty="0" err="1">
                <a:solidFill>
                  <a:srgbClr val="C00000"/>
                </a:solidFill>
              </a:rPr>
              <a:t>o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f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TVET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institutions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adopting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at least 2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new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training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standards</a:t>
            </a:r>
            <a:endParaRPr lang="en-US" sz="1200" i="1" dirty="0"/>
          </a:p>
        </p:txBody>
      </p:sp>
      <p:sp>
        <p:nvSpPr>
          <p:cNvPr id="52" name="TextBox 6">
            <a:extLst>
              <a:ext uri="{FF2B5EF4-FFF2-40B4-BE49-F238E27FC236}">
                <a16:creationId xmlns:a16="http://schemas.microsoft.com/office/drawing/2014/main" id="{54927920-89F8-5AF1-0A93-85028CE21AD8}"/>
              </a:ext>
            </a:extLst>
          </p:cNvPr>
          <p:cNvSpPr txBox="1"/>
          <p:nvPr/>
        </p:nvSpPr>
        <p:spPr>
          <a:xfrm>
            <a:off x="8637268" y="4192386"/>
            <a:ext cx="932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800" dirty="0"/>
              <a:t>Upload on </a:t>
            </a:r>
            <a:r>
              <a:rPr lang="en-US" sz="800" dirty="0" err="1"/>
              <a:t>RbM</a:t>
            </a:r>
            <a:r>
              <a:rPr lang="en-US" sz="800" dirty="0"/>
              <a:t> system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DFD9C62E-2A65-F28C-ACDD-CE970FBF101A}"/>
              </a:ext>
            </a:extLst>
          </p:cNvPr>
          <p:cNvCxnSpPr>
            <a:cxnSpLocks/>
          </p:cNvCxnSpPr>
          <p:nvPr/>
        </p:nvCxnSpPr>
        <p:spPr>
          <a:xfrm>
            <a:off x="9236" y="0"/>
            <a:ext cx="0" cy="61200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79">
            <a:extLst>
              <a:ext uri="{FF2B5EF4-FFF2-40B4-BE49-F238E27FC236}">
                <a16:creationId xmlns:a16="http://schemas.microsoft.com/office/drawing/2014/main" id="{54AB143B-EC16-36BA-11B1-D52B6F507C9C}"/>
              </a:ext>
            </a:extLst>
          </p:cNvPr>
          <p:cNvCxnSpPr>
            <a:cxnSpLocks/>
          </p:cNvCxnSpPr>
          <p:nvPr/>
        </p:nvCxnSpPr>
        <p:spPr>
          <a:xfrm>
            <a:off x="9089312" y="3690468"/>
            <a:ext cx="0" cy="415788"/>
          </a:xfrm>
          <a:prstGeom prst="line">
            <a:avLst/>
          </a:prstGeom>
          <a:ln w="952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feld 53">
            <a:extLst>
              <a:ext uri="{FF2B5EF4-FFF2-40B4-BE49-F238E27FC236}">
                <a16:creationId xmlns:a16="http://schemas.microsoft.com/office/drawing/2014/main" id="{80A10EE8-0E1F-DF81-3DF7-2857BF89BF8F}"/>
              </a:ext>
            </a:extLst>
          </p:cNvPr>
          <p:cNvSpPr txBox="1"/>
          <p:nvPr/>
        </p:nvSpPr>
        <p:spPr>
          <a:xfrm>
            <a:off x="7429119" y="2968972"/>
            <a:ext cx="9670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de-DE" sz="800" b="1" dirty="0">
                <a:solidFill>
                  <a:schemeClr val="bg1"/>
                </a:solidFill>
              </a:rPr>
              <a:t>Checking </a:t>
            </a:r>
            <a:r>
              <a:rPr lang="de-DE" sz="800" b="1" dirty="0" err="1">
                <a:solidFill>
                  <a:schemeClr val="bg1"/>
                </a:solidFill>
              </a:rPr>
              <a:t>of</a:t>
            </a:r>
            <a:r>
              <a:rPr lang="de-DE" sz="800" b="1" dirty="0">
                <a:solidFill>
                  <a:schemeClr val="bg1"/>
                </a:solidFill>
              </a:rPr>
              <a:t>  </a:t>
            </a:r>
            <a:r>
              <a:rPr lang="de-DE" sz="800" b="1" dirty="0" err="1">
                <a:solidFill>
                  <a:schemeClr val="bg1"/>
                </a:solidFill>
              </a:rPr>
              <a:t>completed</a:t>
            </a:r>
            <a:r>
              <a:rPr lang="de-DE" sz="800" b="1" dirty="0">
                <a:solidFill>
                  <a:schemeClr val="bg1"/>
                </a:solidFill>
              </a:rPr>
              <a:t> 2.2 </a:t>
            </a:r>
            <a:r>
              <a:rPr lang="de-DE" sz="800" b="1" dirty="0" err="1">
                <a:solidFill>
                  <a:schemeClr val="bg1"/>
                </a:solidFill>
              </a:rPr>
              <a:t>data</a:t>
            </a:r>
            <a:r>
              <a:rPr lang="de-DE" sz="800" b="1" dirty="0">
                <a:solidFill>
                  <a:schemeClr val="bg1"/>
                </a:solidFill>
              </a:rPr>
              <a:t> </a:t>
            </a:r>
            <a:r>
              <a:rPr lang="de-DE" sz="800" b="1" dirty="0" err="1">
                <a:solidFill>
                  <a:schemeClr val="bg1"/>
                </a:solidFill>
              </a:rPr>
              <a:t>collection</a:t>
            </a:r>
            <a:r>
              <a:rPr lang="de-DE" sz="800" b="1" dirty="0">
                <a:solidFill>
                  <a:schemeClr val="bg1"/>
                </a:solidFill>
              </a:rPr>
              <a:t> </a:t>
            </a:r>
            <a:r>
              <a:rPr lang="de-DE" sz="800" b="1" dirty="0" err="1">
                <a:solidFill>
                  <a:schemeClr val="bg1"/>
                </a:solidFill>
              </a:rPr>
              <a:t>tool</a:t>
            </a:r>
            <a:r>
              <a:rPr lang="de-DE" sz="800" b="1" dirty="0">
                <a:solidFill>
                  <a:schemeClr val="bg1"/>
                </a:solidFill>
              </a:rPr>
              <a:t> and </a:t>
            </a:r>
            <a:r>
              <a:rPr lang="de-DE" sz="800" b="1" dirty="0" err="1">
                <a:solidFill>
                  <a:schemeClr val="bg1"/>
                </a:solidFill>
              </a:rPr>
              <a:t>informing</a:t>
            </a:r>
            <a:r>
              <a:rPr lang="de-DE" sz="800" b="1" dirty="0">
                <a:solidFill>
                  <a:schemeClr val="bg1"/>
                </a:solidFill>
              </a:rPr>
              <a:t> TA</a:t>
            </a:r>
          </a:p>
        </p:txBody>
      </p:sp>
    </p:spTree>
    <p:extLst>
      <p:ext uri="{BB962C8B-B14F-4D97-AF65-F5344CB8AC3E}">
        <p14:creationId xmlns:p14="http://schemas.microsoft.com/office/powerpoint/2010/main" val="546094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DC4E09-BFA5-3049-937F-60BA7787FB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4C1D1B-1A0A-486E-8AD9-C74EFCD7622C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5A52A2-E5FD-4F7C-96CA-58727DABD4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Title of the presentation   |   CONFIDENTIALITY</a:t>
            </a:r>
            <a:endParaRPr lang="de-DE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DF1B2F-63C5-CD84-BF13-FD1ABC789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4F2D5D1E-D256-4D11-0908-2A4A649962B3}"/>
              </a:ext>
            </a:extLst>
          </p:cNvPr>
          <p:cNvSpPr txBox="1">
            <a:spLocks/>
          </p:cNvSpPr>
          <p:nvPr/>
        </p:nvSpPr>
        <p:spPr>
          <a:xfrm>
            <a:off x="177659" y="223916"/>
            <a:ext cx="3467631" cy="29534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Profile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of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M&amp;E </a:t>
            </a:r>
            <a:r>
              <a:rPr lang="de-DE" sz="1600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process</a:t>
            </a:r>
            <a:r>
              <a:rPr lang="de-DE" sz="16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Output 2.2 </a:t>
            </a:r>
          </a:p>
        </p:txBody>
      </p:sp>
      <p:graphicFrame>
        <p:nvGraphicFramePr>
          <p:cNvPr id="10" name="Inhaltsplatzhalter 6">
            <a:extLst>
              <a:ext uri="{FF2B5EF4-FFF2-40B4-BE49-F238E27FC236}">
                <a16:creationId xmlns:a16="http://schemas.microsoft.com/office/drawing/2014/main" id="{991999AA-4B58-0C5C-6D75-32BCF31698CA}"/>
              </a:ext>
            </a:extLst>
          </p:cNvPr>
          <p:cNvGraphicFramePr>
            <a:graphicFrameLocks/>
          </p:cNvGraphicFramePr>
          <p:nvPr/>
        </p:nvGraphicFramePr>
        <p:xfrm>
          <a:off x="2122807" y="1309059"/>
          <a:ext cx="8168056" cy="4102721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1450403">
                  <a:extLst>
                    <a:ext uri="{9D8B030D-6E8A-4147-A177-3AD203B41FA5}">
                      <a16:colId xmlns:a16="http://schemas.microsoft.com/office/drawing/2014/main" val="326522847"/>
                    </a:ext>
                  </a:extLst>
                </a:gridCol>
                <a:gridCol w="527829">
                  <a:extLst>
                    <a:ext uri="{9D8B030D-6E8A-4147-A177-3AD203B41FA5}">
                      <a16:colId xmlns:a16="http://schemas.microsoft.com/office/drawing/2014/main" val="571602059"/>
                    </a:ext>
                  </a:extLst>
                </a:gridCol>
                <a:gridCol w="603039">
                  <a:extLst>
                    <a:ext uri="{9D8B030D-6E8A-4147-A177-3AD203B41FA5}">
                      <a16:colId xmlns:a16="http://schemas.microsoft.com/office/drawing/2014/main" val="124353911"/>
                    </a:ext>
                  </a:extLst>
                </a:gridCol>
                <a:gridCol w="1939419">
                  <a:extLst>
                    <a:ext uri="{9D8B030D-6E8A-4147-A177-3AD203B41FA5}">
                      <a16:colId xmlns:a16="http://schemas.microsoft.com/office/drawing/2014/main" val="2985702930"/>
                    </a:ext>
                  </a:extLst>
                </a:gridCol>
                <a:gridCol w="946515">
                  <a:extLst>
                    <a:ext uri="{9D8B030D-6E8A-4147-A177-3AD203B41FA5}">
                      <a16:colId xmlns:a16="http://schemas.microsoft.com/office/drawing/2014/main" val="3559493168"/>
                    </a:ext>
                  </a:extLst>
                </a:gridCol>
                <a:gridCol w="1250448">
                  <a:extLst>
                    <a:ext uri="{9D8B030D-6E8A-4147-A177-3AD203B41FA5}">
                      <a16:colId xmlns:a16="http://schemas.microsoft.com/office/drawing/2014/main" val="1043538025"/>
                    </a:ext>
                  </a:extLst>
                </a:gridCol>
                <a:gridCol w="1450403">
                  <a:extLst>
                    <a:ext uri="{9D8B030D-6E8A-4147-A177-3AD203B41FA5}">
                      <a16:colId xmlns:a16="http://schemas.microsoft.com/office/drawing/2014/main" val="1625292666"/>
                    </a:ext>
                  </a:extLst>
                </a:gridCol>
              </a:tblGrid>
              <a:tr h="162052">
                <a:tc gridSpan="4">
                  <a:txBody>
                    <a:bodyPr/>
                    <a:lstStyle/>
                    <a:p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Process Name</a:t>
                      </a:r>
                    </a:p>
                  </a:txBody>
                  <a:tcPr marL="43875" marR="21938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de-DE" sz="900" b="0">
                          <a:solidFill>
                            <a:schemeClr val="bg1"/>
                          </a:solidFill>
                        </a:rPr>
                        <a:t>Process Owner</a:t>
                      </a:r>
                      <a:endParaRPr lang="de-DE" sz="900"/>
                    </a:p>
                  </a:txBody>
                  <a:tcPr marL="43875" marR="21938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8800962"/>
                  </a:ext>
                </a:extLst>
              </a:tr>
              <a:tr h="218481">
                <a:tc gridSpan="4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i="1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r>
                        <a:rPr lang="de-DE" sz="900" i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de-DE" sz="900" i="1" dirty="0" err="1">
                          <a:solidFill>
                            <a:srgbClr val="C00000"/>
                          </a:solidFill>
                        </a:rPr>
                        <a:t>o</a:t>
                      </a:r>
                      <a:r>
                        <a:rPr lang="de-DE" sz="900" i="1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de-DE" sz="900" i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TVET </a:t>
                      </a:r>
                      <a:r>
                        <a:rPr lang="de-DE" sz="900" i="1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institutions</a:t>
                      </a:r>
                      <a:r>
                        <a:rPr lang="de-DE" sz="900" i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i="1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adopting</a:t>
                      </a:r>
                      <a:r>
                        <a:rPr lang="de-DE" sz="900" i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at least 2 </a:t>
                      </a:r>
                      <a:r>
                        <a:rPr lang="de-DE" sz="900" i="1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new</a:t>
                      </a:r>
                      <a:r>
                        <a:rPr lang="de-DE" sz="900" i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i="1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training</a:t>
                      </a:r>
                      <a:r>
                        <a:rPr lang="de-DE" sz="900" i="1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i="1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standards</a:t>
                      </a:r>
                      <a:endParaRPr lang="en-US" sz="900" i="1" dirty="0"/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de-DE" sz="9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M&amp;E Officer</a:t>
                      </a:r>
                      <a:endParaRPr lang="de-DE" sz="900" dirty="0"/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483050"/>
                  </a:ext>
                </a:extLst>
              </a:tr>
              <a:tr h="162052">
                <a:tc gridSpan="7">
                  <a:txBody>
                    <a:bodyPr/>
                    <a:lstStyle/>
                    <a:p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Purpose of Process</a:t>
                      </a:r>
                    </a:p>
                  </a:txBody>
                  <a:tcPr marL="55721" marR="43875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1192663"/>
                  </a:ext>
                </a:extLst>
              </a:tr>
              <a:tr h="45143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3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900" dirty="0"/>
                        <a:t>To confirm that partner TVET institutions are delivering at least 2 NOS-based trainings</a:t>
                      </a:r>
                      <a:endParaRPr lang="de-DE" sz="9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0825790"/>
                  </a:ext>
                </a:extLst>
              </a:tr>
              <a:tr h="162052"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Input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Supplier of Input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de-DE" sz="1000" b="0" dirty="0">
                        <a:solidFill>
                          <a:schemeClr val="bg1"/>
                        </a:solidFill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Main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Activities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/ </a:t>
                      </a:r>
                      <a:r>
                        <a:rPr lang="de-DE" sz="900" b="0" dirty="0" err="1">
                          <a:solidFill>
                            <a:schemeClr val="bg1"/>
                          </a:solidFill>
                        </a:rPr>
                        <a:t>steps</a:t>
                      </a:r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vl="0" algn="l">
                        <a:buNone/>
                      </a:pPr>
                      <a:endParaRPr lang="de-DE" sz="1000" b="0" dirty="0">
                        <a:solidFill>
                          <a:schemeClr val="bg1"/>
                        </a:solidFill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Output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900" b="0" dirty="0">
                          <a:solidFill>
                            <a:schemeClr val="bg1"/>
                          </a:solidFill>
                        </a:rPr>
                        <a:t>Recipient of Output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251272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Institution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records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Focal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Person at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institution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Institution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confirms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implementation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dirty="0"/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Number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names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NOSs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386255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algn="l"/>
                      <a:r>
                        <a:rPr lang="en-GB" sz="900" dirty="0"/>
                        <a:t>C</a:t>
                      </a:r>
                      <a:r>
                        <a:rPr lang="en-US" sz="900" dirty="0" err="1"/>
                        <a:t>urriculum</a:t>
                      </a:r>
                      <a:r>
                        <a:rPr lang="en-US" sz="900" dirty="0"/>
                        <a:t> outlines, participant lists, time table, site visit results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Focal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Persons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Conduction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site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visits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/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request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evidence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evidence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collection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Advisor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338037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evidence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collection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Advisor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Preparing data collection for M&amp;E Officer 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Filled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collection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tool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87226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Filled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collection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tool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Checking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2.2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collection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tool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informing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Finalized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completeness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check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0582315"/>
                  </a:ext>
                </a:extLst>
              </a:tr>
              <a:tr h="302979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Finalized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completeness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check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M&amp;E Officer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Entering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RbM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system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+mj-lt"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Data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entered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into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RbM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system</a:t>
                      </a:r>
                      <a:endParaRPr lang="de-DE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>
                          <a:schemeClr val="tx1"/>
                        </a:buClr>
                        <a:buFont typeface="+mj-lt"/>
                        <a:buNone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GIZ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project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team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(and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project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partners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)</a:t>
                      </a: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6073084"/>
                  </a:ext>
                </a:extLst>
              </a:tr>
              <a:tr h="16205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IT-System</a:t>
                      </a: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Roles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458398"/>
                  </a:ext>
                </a:extLst>
              </a:tr>
              <a:tr h="26669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RbM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system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in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excel</a:t>
                      </a:r>
                      <a:r>
                        <a:rPr lang="de-DE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format</a:t>
                      </a:r>
                      <a:endParaRPr lang="de-DE" sz="9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Owner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and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commissioning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Manager = M&amp;E Officer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Manager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implementation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of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M&amp;E Officer</a:t>
                      </a:r>
                    </a:p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Employee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responsible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contributing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specified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tasks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to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the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process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= Technical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Advisor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27861" marB="2786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 sz="140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260065"/>
                  </a:ext>
                </a:extLst>
              </a:tr>
              <a:tr h="1620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kern="1200" noProof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Potential for Improvement</a:t>
                      </a:r>
                    </a:p>
                  </a:txBody>
                  <a:tcPr marL="27000" marR="27000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accent1"/>
                      </a:solidFill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Indicators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27000" marR="27000" marT="0" marB="0">
                    <a:lnL w="12700">
                      <a:solidFill>
                        <a:schemeClr val="accent1"/>
                      </a:solidFill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045685"/>
                  </a:ext>
                </a:extLst>
              </a:tr>
              <a:tr h="23087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de-DE" sz="900" b="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L="55721" marR="55721" marT="27860" marB="2786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15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Institutions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</a:t>
                      </a:r>
                      <a:r>
                        <a:rPr lang="de-DE" sz="9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by</a:t>
                      </a:r>
                      <a:r>
                        <a:rPr lang="de-DE" sz="9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Calibri"/>
                        </a:rPr>
                        <a:t> September 2026</a:t>
                      </a:r>
                      <a:endParaRPr lang="de-DE" sz="900" dirty="0">
                        <a:latin typeface="+mn-lt"/>
                      </a:endParaRPr>
                    </a:p>
                  </a:txBody>
                  <a:tcPr marL="55721" marR="55721" marT="27860" marB="2786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accent1"/>
                      </a:solidFill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4003259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D0D479D-B0DE-1D0C-F556-D6007497E4E5}"/>
              </a:ext>
            </a:extLst>
          </p:cNvPr>
          <p:cNvSpPr txBox="1"/>
          <p:nvPr/>
        </p:nvSpPr>
        <p:spPr>
          <a:xfrm>
            <a:off x="94529" y="391348"/>
            <a:ext cx="4677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No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. </a:t>
            </a:r>
            <a:r>
              <a:rPr lang="de-DE" sz="1200" i="1" dirty="0" err="1">
                <a:solidFill>
                  <a:srgbClr val="C00000"/>
                </a:solidFill>
              </a:rPr>
              <a:t>o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f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TVET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institutions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adopting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at least 2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new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training</a:t>
            </a:r>
            <a:r>
              <a:rPr lang="de-DE" sz="1200" i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i="1" dirty="0" err="1">
                <a:solidFill>
                  <a:srgbClr val="C00000"/>
                </a:solidFill>
                <a:latin typeface="+mn-lt"/>
                <a:ea typeface="+mn-ea"/>
                <a:cs typeface="+mn-cs"/>
              </a:rPr>
              <a:t>standards</a:t>
            </a:r>
            <a:endParaRPr lang="en-US" sz="1200" i="1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29AABD7-AA80-DAAC-561A-D3DA06322570}"/>
              </a:ext>
            </a:extLst>
          </p:cNvPr>
          <p:cNvCxnSpPr>
            <a:cxnSpLocks/>
          </p:cNvCxnSpPr>
          <p:nvPr/>
        </p:nvCxnSpPr>
        <p:spPr>
          <a:xfrm>
            <a:off x="9236" y="0"/>
            <a:ext cx="0" cy="612000"/>
          </a:xfrm>
          <a:prstGeom prst="line">
            <a:avLst/>
          </a:prstGeom>
          <a:ln w="285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7375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GIZ Farbpalette">
      <a:dk1>
        <a:sysClr val="windowText" lastClr="000000"/>
      </a:dk1>
      <a:lt1>
        <a:sysClr val="window" lastClr="FFFFFF"/>
      </a:lt1>
      <a:dk2>
        <a:srgbClr val="6F6F6F"/>
      </a:dk2>
      <a:lt2>
        <a:srgbClr val="E6E6E6"/>
      </a:lt2>
      <a:accent1>
        <a:srgbClr val="C80F0F"/>
      </a:accent1>
      <a:accent2>
        <a:srgbClr val="89AE10"/>
      </a:accent2>
      <a:accent3>
        <a:srgbClr val="FDC400"/>
      </a:accent3>
      <a:accent4>
        <a:srgbClr val="F8E946"/>
      </a:accent4>
      <a:accent5>
        <a:srgbClr val="0077B2"/>
      </a:accent5>
      <a:accent6>
        <a:srgbClr val="AAAAAA"/>
      </a:accent6>
      <a:hlink>
        <a:srgbClr val="C80F0F"/>
      </a:hlink>
      <a:folHlink>
        <a:srgbClr val="C80F0F"/>
      </a:folHlink>
    </a:clrScheme>
    <a:fontScheme name="GIZ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2400"/>
          </a:lnSpc>
          <a:defRPr dirty="0" err="1" smtClean="0"/>
        </a:defPPr>
      </a:lstStyle>
    </a:txDef>
  </a:objectDefaults>
  <a:extraClrSchemeLst/>
  <a:custClrLst>
    <a:custClr name="Custom Color 1">
      <a:srgbClr val="E5D7F3"/>
    </a:custClr>
    <a:custClr name="Custom Color 2">
      <a:srgbClr val="A7E6FD"/>
    </a:custClr>
    <a:custClr name="Custom Color 3">
      <a:srgbClr val="D0EB78"/>
    </a:custClr>
    <a:custClr name="Custom Color 4">
      <a:srgbClr val="FFE67C"/>
    </a:custClr>
  </a:custClrLst>
  <a:extLst>
    <a:ext uri="{05A4C25C-085E-4340-85A3-A5531E510DB2}">
      <thm15:themeFamily xmlns:thm15="http://schemas.microsoft.com/office/thememl/2012/main" name="250313_GIZ_PPT_Vorlage_EN_final" id="{395E0B9E-D0EF-4F20-A76A-4342BD8F19EA}" vid="{632AC687-1F74-4081-9DDC-02994A158968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D7684A253392741811102AB879D41BE" ma:contentTypeVersion="20" ma:contentTypeDescription="Ein neues Dokument erstellen." ma:contentTypeScope="" ma:versionID="b3291bb4ae3a9b1a7364282192b2df82">
  <xsd:schema xmlns:xsd="http://www.w3.org/2001/XMLSchema" xmlns:xs="http://www.w3.org/2001/XMLSchema" xmlns:p="http://schemas.microsoft.com/office/2006/metadata/properties" xmlns:ns2="aa881689-6e67-4978-98cd-db3d7af7dc70" xmlns:ns3="3741bd88-2690-4161-9ebf-ee4011326438" targetNamespace="http://schemas.microsoft.com/office/2006/metadata/properties" ma:root="true" ma:fieldsID="6fcf3b13d43d72fb5ccf9364e3b959da" ns2:_="" ns3:_="">
    <xsd:import namespace="aa881689-6e67-4978-98cd-db3d7af7dc70"/>
    <xsd:import namespace="3741bd88-2690-4161-9ebf-ee40113264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KEP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881689-6e67-4978-98cd-db3d7af7dc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Bildmarkierungen" ma:readOnly="false" ma:fieldId="{5cf76f15-5ced-4ddc-b409-7134ff3c332f}" ma:taxonomyMulti="true" ma:sspId="0aed264e-563a-469a-8ebe-271e849ec10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KEP" ma:index="26" nillable="true" ma:displayName="KEP" ma:format="Dropdown" ma:internalName="KEP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41bd88-2690-4161-9ebf-ee401132643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description="" ma:hidden="true" ma:list="{a7d38883-a111-4d13-b240-0167461f330d}" ma:internalName="TaxCatchAll" ma:showField="CatchAllData" ma:web="3741bd88-2690-4161-9ebf-ee40113264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a881689-6e67-4978-98cd-db3d7af7dc70">
      <Terms xmlns="http://schemas.microsoft.com/office/infopath/2007/PartnerControls"/>
    </lcf76f155ced4ddcb4097134ff3c332f>
    <TaxCatchAll xmlns="3741bd88-2690-4161-9ebf-ee4011326438" xsi:nil="true"/>
    <KEP xmlns="aa881689-6e67-4978-98cd-db3d7af7dc70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673A28B-4E4D-42C0-A60A-B0603225400D}"/>
</file>

<file path=customXml/itemProps2.xml><?xml version="1.0" encoding="utf-8"?>
<ds:datastoreItem xmlns:ds="http://schemas.openxmlformats.org/officeDocument/2006/customXml" ds:itemID="{07AC7017-A9D5-4E26-83C1-6ABB025D0CBA}">
  <ds:schemaRefs>
    <ds:schemaRef ds:uri="http://schemas.microsoft.com/office/2006/metadata/properties"/>
    <ds:schemaRef ds:uri="http://schemas.microsoft.com/office/2006/documentManagement/types"/>
    <ds:schemaRef ds:uri="c8331561-f11b-485d-bf0e-cc8803fe78fa"/>
    <ds:schemaRef ds:uri="075fd942-cdf5-432f-b41a-4716d6c175e3"/>
    <ds:schemaRef ds:uri="http://www.w3.org/XML/1998/namespace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06f41d66-27c2-42d7-b9a0-af978e4094c1"/>
    <ds:schemaRef ds:uri="04c52d9f-8177-4e97-9387-253ad10e5fe5"/>
  </ds:schemaRefs>
</ds:datastoreItem>
</file>

<file path=customXml/itemProps3.xml><?xml version="1.0" encoding="utf-8"?>
<ds:datastoreItem xmlns:ds="http://schemas.openxmlformats.org/officeDocument/2006/customXml" ds:itemID="{D6F72DE2-3DFC-46D7-A326-CC41D37BA8F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giz-standard-powerpoint-mastervorlagen-en</Template>
  <TotalTime>0</TotalTime>
  <Words>3084</Words>
  <Application>Microsoft Office PowerPoint</Application>
  <PresentationFormat>Widescreen</PresentationFormat>
  <Paragraphs>530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Aptos</vt:lpstr>
      <vt:lpstr>Arial</vt:lpstr>
      <vt:lpstr>Calibri</vt:lpstr>
      <vt:lpstr>Symbol</vt:lpstr>
      <vt:lpstr>Office</vt:lpstr>
      <vt:lpstr>SKYE II PROCESS MAP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Benjamin, Ekenedirichukwu Chigoziri GIZ NG</dc:creator>
  <cp:lastModifiedBy>Hwyere, Rose Yusuf GIZ NG</cp:lastModifiedBy>
  <cp:revision>4</cp:revision>
  <dcterms:created xsi:type="dcterms:W3CDTF">2025-06-10T12:46:12Z</dcterms:created>
  <dcterms:modified xsi:type="dcterms:W3CDTF">2026-04-16T10:55:34Z</dcterms:modified>
  <cp:category>PowerPoint Template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0x0101000D7684A253392741811102AB879D41BE</vt:lpwstr>
  </property>
  <property fmtid="{D5CDD505-2E9C-101B-9397-08002B2CF9AE}" pid="3" name="MediaServiceImageTags">
    <vt:lpwstr/>
  </property>
</Properties>
</file>